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2.cdc.gov/nip/adultimmsched/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espair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eventepidemics.org/covid19/resources/reopening-schools/" TargetMode="External"/><Relationship Id="rId2" Type="http://schemas.openxmlformats.org/officeDocument/2006/relationships/hyperlink" Target="http://www.mistartmap.inf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coronavirus/2019-ncov/need-extra-precautions/people-at-increased-risk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dspace.com/mi" TargetMode="External"/><Relationship Id="rId2" Type="http://schemas.openxmlformats.org/officeDocument/2006/relationships/hyperlink" Target="http://www.mi.gov/staywel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c.gov/coronavirus/2019-ncov/daily-life-coping/managing-stress-anxiety.html?CDC_AA_refVal=https%3A%2F%2Fwww.cdc.gov%2Fcoronavirus%2F2019-ncov%2Fprepare%2Fmanaging-stress-anxiety.html" TargetMode="External"/><Relationship Id="rId5" Type="http://schemas.openxmlformats.org/officeDocument/2006/relationships/hyperlink" Target="http://www.cdc.gov/coronavirus/2019-ncov" TargetMode="External"/><Relationship Id="rId4" Type="http://schemas.openxmlformats.org/officeDocument/2006/relationships/hyperlink" Target="https://michiganvirtual.org/sel/michigan-cares/?utm_campaign=Michigan%20Cares%20Portal&amp;utm_source=Press&amp;utm_medium=pres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3BC0A-7912-4B8C-9305-7964A6050D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 To School 2020-2021</a:t>
            </a:r>
            <a:br>
              <a:rPr lang="en-US" dirty="0"/>
            </a:br>
            <a:r>
              <a:rPr lang="en-US" i="1" dirty="0"/>
              <a:t>A year of Adventure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442C5-8B9D-4535-B4A8-DFFB699C9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164591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/>
              <a:t>Jennifer Morse, MD, MPH, FAAFP</a:t>
            </a:r>
          </a:p>
          <a:p>
            <a:pPr>
              <a:spcBef>
                <a:spcPts val="0"/>
              </a:spcBef>
            </a:pPr>
            <a:r>
              <a:rPr lang="en-US"/>
              <a:t>Medical Director</a:t>
            </a:r>
          </a:p>
          <a:p>
            <a:pPr>
              <a:spcBef>
                <a:spcPts val="0"/>
              </a:spcBef>
            </a:pPr>
            <a:r>
              <a:rPr lang="en-US" sz="1600"/>
              <a:t>District Health Department #10</a:t>
            </a:r>
          </a:p>
          <a:p>
            <a:pPr>
              <a:spcBef>
                <a:spcPts val="0"/>
              </a:spcBef>
            </a:pPr>
            <a:r>
              <a:rPr lang="en-US" sz="1600"/>
              <a:t>Central Michigan District Health Department</a:t>
            </a:r>
          </a:p>
          <a:p>
            <a:pPr>
              <a:spcBef>
                <a:spcPts val="0"/>
              </a:spcBef>
            </a:pPr>
            <a:r>
              <a:rPr lang="en-US" sz="1600"/>
              <a:t>Mid-Michigan District Health Department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33734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C95AD-6E4D-4835-AFEE-8FFD3FFB7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DON’t</a:t>
            </a:r>
            <a:r>
              <a:rPr lang="en-US" dirty="0"/>
              <a:t> forget your other vaccines!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6B9DD-166F-4151-8E95-816289BF2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960787"/>
            <a:ext cx="6096000" cy="4224528"/>
          </a:xfrm>
        </p:spPr>
        <p:txBody>
          <a:bodyPr>
            <a:normAutofit/>
          </a:bodyPr>
          <a:lstStyle/>
          <a:p>
            <a:endParaRPr lang="en-US" sz="2400" dirty="0">
              <a:hlinkClick r:id="rId2"/>
            </a:endParaRPr>
          </a:p>
          <a:p>
            <a:endParaRPr lang="en-US" sz="2400" dirty="0">
              <a:hlinkClick r:id="rId2"/>
            </a:endParaRP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https://www2.cdc.gov/nip/adultimmsched/</a:t>
            </a: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F8E8A-AD6B-4B7F-88F9-2788E0201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Especially your FLU SHOT!!!!!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518819-0FBF-4615-944F-30C81B3D2E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823" y="2243828"/>
            <a:ext cx="5538743" cy="143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412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EAB45-5305-4E42-8DEF-4BE9F3A1D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2404872"/>
            <a:ext cx="3201271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>
                <a:solidFill>
                  <a:srgbClr val="262626"/>
                </a:solidFill>
              </a:rPr>
              <a:t>In Closing…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6F0A31-5407-4EFA-9DFA-67E9426829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86F13A1-B4A7-4598-839B-25ADDA41BA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0721" y="696686"/>
            <a:ext cx="7288025" cy="51380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431CF3-50D3-48AA-AEA1-9C225FDB12AF}"/>
              </a:ext>
            </a:extLst>
          </p:cNvPr>
          <p:cNvSpPr txBox="1"/>
          <p:nvPr/>
        </p:nvSpPr>
        <p:spPr>
          <a:xfrm>
            <a:off x="7049713" y="5899704"/>
            <a:ext cx="3385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3"/>
              </a:rPr>
              <a:t>https://despair.com/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1307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D2DC9E-A5F2-45BE-803F-CAC051EA4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In person school and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E7F89-AF11-44DD-A46D-AB60F1D63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809897"/>
            <a:ext cx="5825242" cy="5172892"/>
          </a:xfrm>
        </p:spPr>
        <p:txBody>
          <a:bodyPr anchor="ctr">
            <a:normAutofit fontScale="85000" lnSpcReduction="10000"/>
          </a:bodyPr>
          <a:lstStyle/>
          <a:p>
            <a:r>
              <a:rPr lang="en-US" dirty="0"/>
              <a:t>Teachers and school staff are critical to are children and future</a:t>
            </a:r>
          </a:p>
          <a:p>
            <a:r>
              <a:rPr lang="en-US" dirty="0"/>
              <a:t>Remote learning last spring likely left kids with some deficits</a:t>
            </a:r>
          </a:p>
          <a:p>
            <a:r>
              <a:rPr lang="en-US" dirty="0"/>
              <a:t>Remote learning has many educational, social, mental, developmental, other detriments to students and their families</a:t>
            </a:r>
          </a:p>
          <a:p>
            <a:r>
              <a:rPr lang="en-US" dirty="0"/>
              <a:t>No way to guarantee zero cases of and zero risk from COVID-19, in or out of school</a:t>
            </a:r>
          </a:p>
          <a:p>
            <a:r>
              <a:rPr lang="en-US" dirty="0"/>
              <a:t>Burden of COVID-19 in area will be monitored by health department and school administration</a:t>
            </a:r>
          </a:p>
          <a:p>
            <a:pPr lvl="1"/>
            <a:r>
              <a:rPr lang="en-US" dirty="0"/>
              <a:t>You can also watch your county, regional and state COVID-19 activity level at </a:t>
            </a:r>
            <a:r>
              <a:rPr lang="en-US" dirty="0">
                <a:hlinkClick r:id="rId2"/>
              </a:rPr>
              <a:t>www.mistartmap.info</a:t>
            </a:r>
            <a:r>
              <a:rPr lang="en-US" dirty="0"/>
              <a:t> </a:t>
            </a:r>
          </a:p>
          <a:p>
            <a:r>
              <a:rPr lang="en-US" dirty="0"/>
              <a:t>One recommendation for school closure: 5% test positivity in community AND rising, or more than 10% test positivity, regardless of the trend (see question #21 of Frequently Asked Questions from K-12 Staff and Educators, Resolve to Save Lives, </a:t>
            </a:r>
            <a:r>
              <a:rPr lang="en-US" dirty="0">
                <a:hlinkClick r:id="rId3"/>
              </a:rPr>
              <a:t>https://preventepidemics.org/covid19/resources/reopening-schools/</a:t>
            </a:r>
            <a:r>
              <a:rPr lang="en-US" dirty="0"/>
              <a:t> )</a:t>
            </a:r>
          </a:p>
          <a:p>
            <a:r>
              <a:rPr lang="en-US" dirty="0"/>
              <a:t>Protect children and employees at risk for severe illness from COVID-19. </a:t>
            </a:r>
          </a:p>
          <a:p>
            <a:pPr lvl="1"/>
            <a:r>
              <a:rPr lang="en-US" dirty="0"/>
              <a:t>Guidance for people at increased risk of severe illness </a:t>
            </a:r>
            <a:r>
              <a:rPr lang="en-US" dirty="0">
                <a:hlinkClick r:id="rId4"/>
              </a:rPr>
              <a:t>https://www.cdc.gov/coronavirus/2019-ncov/need-extra-precautions/people-at-increased-risk.html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1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4FB55F-9562-4491-AD7E-0811AE12E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How will the Health Department Help?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DD046-855C-4266-A777-82AC79538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US" dirty="0"/>
              <a:t>Have provided toolkits, resources to schools and can answer questions about best practices as needed</a:t>
            </a:r>
          </a:p>
          <a:p>
            <a:r>
              <a:rPr lang="en-US" dirty="0"/>
              <a:t>Will assist with contact tracing if cases occur</a:t>
            </a:r>
          </a:p>
          <a:p>
            <a:r>
              <a:rPr lang="en-US" dirty="0"/>
              <a:t>Can help confirm if cases exist</a:t>
            </a:r>
          </a:p>
          <a:p>
            <a:r>
              <a:rPr lang="en-US" dirty="0"/>
              <a:t>Available for consultation as needed</a:t>
            </a:r>
          </a:p>
        </p:txBody>
      </p:sp>
    </p:spTree>
    <p:extLst>
      <p:ext uri="{BB962C8B-B14F-4D97-AF65-F5344CB8AC3E}">
        <p14:creationId xmlns:p14="http://schemas.microsoft.com/office/powerpoint/2010/main" val="4220882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179CB-A31A-4AD8-BB1D-CE188321C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Covid-19 transmitted?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A3D8B-9F6B-4BF7-9362-B7C074C01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Respiratory Droplets-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most likely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2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particles that enter the air when we cough, sneeze, laugh, yell, and talk</a:t>
            </a:r>
          </a:p>
          <a:p>
            <a:pPr marL="457200" lvl="2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 reduce the spread of droplets to each other by wearing face coverings, avoiding large crowded groups, and staying more than 6 feet apart from each other.</a:t>
            </a:r>
          </a:p>
          <a:p>
            <a:pPr marL="228600" lvl="2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Aerosols-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less likely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2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smaller particles that are created when we breathe, talk, sing, sneeze, or cough. </a:t>
            </a:r>
          </a:p>
          <a:p>
            <a:pPr marL="457200" lvl="2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 reduce the spread of aerosols by increasing outdoor air ventilation or filtering air that is being recirculated.</a:t>
            </a:r>
          </a:p>
          <a:p>
            <a:pPr marL="228600" lvl="2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Objects-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least likely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2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espiratory droplets or aerosols settle on them, leaving germs behind or someone has the COVID-19 virus on their hands from touching their nose or mouth than touches an object. </a:t>
            </a:r>
          </a:p>
          <a:p>
            <a:pPr marL="457200" lvl="2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 reduce the spread of COVID-19 through objects by frequent handwashing, not touching our face, frequent cleaning and disinfection, and use of automatic or touchless controls.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5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52CA8-16AE-4F0A-A841-6A883BCF7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get infected?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A8891-D508-4B99-9E60-871207B9F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Enough of the COVID-19 virus, called SARS-CoV-2, needs to get into our nose, throat and lungs to cause an infection</a:t>
            </a:r>
          </a:p>
          <a:p>
            <a:r>
              <a:rPr lang="en-US" dirty="0"/>
              <a:t>Typical threshold: within 6 ft. of someone for at least 15 minutes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Face covering use isn’t considered since it doesn’t block 100% of the droplets leaving a sick person and isn't proven to block virus from going into someone else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Important things to be considered when deciding whether someone could be at risk for getting COVID-19 are the intensity, frequency, and duration of exposure </a:t>
            </a:r>
          </a:p>
        </p:txBody>
      </p:sp>
    </p:spTree>
    <p:extLst>
      <p:ext uri="{BB962C8B-B14F-4D97-AF65-F5344CB8AC3E}">
        <p14:creationId xmlns:p14="http://schemas.microsoft.com/office/powerpoint/2010/main" val="1959662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7E4F3-E825-417F-A29A-2E366B005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Kids factor </a:t>
            </a:r>
            <a:r>
              <a:rPr lang="en-US" dirty="0" err="1"/>
              <a:t>iNto</a:t>
            </a:r>
            <a:r>
              <a:rPr lang="en-US" dirty="0"/>
              <a:t> the spread of COVID-19?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335CB-07D1-4382-A97A-8F9E2165B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71344"/>
            <a:ext cx="7729728" cy="39151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Children, especially kids younger than 10, may be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less likely than adults to get COVID-19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less likely to spread it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definitely less likely to get seriously ill if they do get COVID-19</a:t>
            </a:r>
          </a:p>
          <a:p>
            <a:pPr marL="2286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As of June 30th, less than 30 children under the age of 15 have died with COVID-19 in the US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underlying conditions played large parts in these outcomes</a:t>
            </a:r>
          </a:p>
          <a:p>
            <a:r>
              <a:rPr lang="en-US" dirty="0"/>
              <a:t>Since kids don’t seem to be a big contributor to spreading COVID-19, closing schools likely won’t impact the spread in the community as much (unlike influenza)</a:t>
            </a:r>
          </a:p>
          <a:p>
            <a:pPr marL="0" indent="0">
              <a:buNone/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Over </a:t>
            </a:r>
            <a:r>
              <a:rPr lang="en-US"/>
              <a:t>the past few </a:t>
            </a:r>
            <a:r>
              <a:rPr lang="en-US" dirty="0"/>
              <a:t>months, schools have reopened in more than 75 countries.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mixed evidence turning to school results in increased transmission or outbreaks</a:t>
            </a:r>
          </a:p>
        </p:txBody>
      </p:sp>
    </p:spTree>
    <p:extLst>
      <p:ext uri="{BB962C8B-B14F-4D97-AF65-F5344CB8AC3E}">
        <p14:creationId xmlns:p14="http://schemas.microsoft.com/office/powerpoint/2010/main" val="1164069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6B269-7514-487E-92ED-4A16C4DE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to help prevent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1850E-553F-4FAD-9EBA-98793B8B9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05050"/>
            <a:ext cx="7729728" cy="4229100"/>
          </a:xfrm>
        </p:spPr>
        <p:txBody>
          <a:bodyPr numCol="2">
            <a:normAutofit/>
          </a:bodyPr>
          <a:lstStyle/>
          <a:p>
            <a:r>
              <a:rPr lang="en-US" dirty="0"/>
              <a:t>Do not come to work sick or if you are a close contact to someone who is infected with COVID-19 in the past 14 days</a:t>
            </a:r>
          </a:p>
          <a:p>
            <a:r>
              <a:rPr lang="en-US" dirty="0"/>
              <a:t>Observe kids and coworkers for signs of illness</a:t>
            </a:r>
          </a:p>
          <a:p>
            <a:pPr lvl="1"/>
            <a:r>
              <a:rPr lang="en-US" dirty="0"/>
              <a:t>Showing signs of a fever (chills, feeling very warm, flushed appearance, or sweating), have a new or unexplained: cough and/or shortness of breath/ difficulty breathing, fatigue, muscle or body aches, headache, new loss of taste or smell, sore throat, congestion or runny nose, nausea or vomiting, diarrhea</a:t>
            </a:r>
          </a:p>
          <a:p>
            <a:r>
              <a:rPr lang="en-US" dirty="0"/>
              <a:t>Keep as far apart as possible (6 ft. is the standard)</a:t>
            </a:r>
          </a:p>
          <a:p>
            <a:r>
              <a:rPr lang="en-US" dirty="0"/>
              <a:t>Mask/face covering</a:t>
            </a:r>
          </a:p>
          <a:p>
            <a:r>
              <a:rPr lang="en-US" dirty="0"/>
              <a:t>Hand washing/sanitizer often</a:t>
            </a:r>
          </a:p>
          <a:p>
            <a:r>
              <a:rPr lang="en-US" dirty="0"/>
              <a:t>Avoid touching faces</a:t>
            </a:r>
          </a:p>
          <a:p>
            <a:r>
              <a:rPr lang="en-US" dirty="0"/>
              <a:t>Proper cough/sneeze hygiene</a:t>
            </a:r>
          </a:p>
          <a:p>
            <a:r>
              <a:rPr lang="en-US" dirty="0"/>
              <a:t>Keep students in smaller cohorts</a:t>
            </a:r>
          </a:p>
          <a:p>
            <a:r>
              <a:rPr lang="en-US" dirty="0"/>
              <a:t>Modify activities and teaching techniques</a:t>
            </a:r>
          </a:p>
          <a:p>
            <a:r>
              <a:rPr lang="en-US" dirty="0"/>
              <a:t>Ventilation</a:t>
            </a:r>
          </a:p>
          <a:p>
            <a:r>
              <a:rPr lang="en-US" dirty="0"/>
              <a:t>Cleaning</a:t>
            </a:r>
          </a:p>
        </p:txBody>
      </p:sp>
    </p:spTree>
    <p:extLst>
      <p:ext uri="{BB962C8B-B14F-4D97-AF65-F5344CB8AC3E}">
        <p14:creationId xmlns:p14="http://schemas.microsoft.com/office/powerpoint/2010/main" val="1014099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36C6D-794C-4806-88B5-D2CEACDD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Health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1DDF1-D013-4720-A991-B54D014CA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hlinkClick r:id="rId2"/>
              </a:rPr>
              <a:t>www.mi.gov/staywell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Mindful Mediation for kids and adults </a:t>
            </a:r>
            <a:r>
              <a:rPr lang="en-US" dirty="0">
                <a:hlinkClick r:id="rId3"/>
              </a:rPr>
              <a:t>https://www.headspace.com/mi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Michigan Cares about the emotional &amp; mental well-being of our children </a:t>
            </a:r>
            <a:r>
              <a:rPr lang="en-US" dirty="0">
                <a:hlinkClick r:id="rId4"/>
              </a:rPr>
              <a:t>https://michiganvirtual.org/sel/michigan-cares/?utm_campaign=Michigan%20Cares%20Portal&amp;utm_source=Press&amp;utm_medium=press</a:t>
            </a:r>
            <a:r>
              <a:rPr lang="en-US" dirty="0"/>
              <a:t> </a:t>
            </a:r>
          </a:p>
          <a:p>
            <a:r>
              <a:rPr lang="en-US" dirty="0"/>
              <a:t>CDC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hlinkClick r:id="rId5"/>
              </a:rPr>
              <a:t>www.cdc.gov/coronavirus/2019-ncov</a:t>
            </a:r>
            <a:r>
              <a:rPr lang="en-US" dirty="0"/>
              <a:t>   under “Your Health”, then “Daily Live &amp; Going Out” or  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hlinkClick r:id="rId6"/>
              </a:rPr>
              <a:t>https://www.cdc.gov/coronavirus/2019-ncov/daily-life-coping/managing-stress-anxiety.html?CDC_AA_refVal=https%3A%2F%2Fwww.cdc.gov%2Fcoronavirus%2F2019-ncov%2Fprepare%2Fmanaging-stress-anxiety.html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495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1B487-37F4-470D-B928-1B522E2E1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0B933-475D-4AB6-8EEA-6EA10FBD1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103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Some optimistic thoughts we will have vaccine sometime between October and January</a:t>
            </a:r>
          </a:p>
          <a:p>
            <a:r>
              <a:rPr lang="en-US" dirty="0"/>
              <a:t>On August 5</a:t>
            </a:r>
            <a:r>
              <a:rPr lang="en-US" baseline="30000" dirty="0"/>
              <a:t>th</a:t>
            </a:r>
            <a:r>
              <a:rPr lang="en-US" dirty="0"/>
              <a:t>, the U.S. Department of Health and Human Services and Department of Defense announced an agreement with the Janssen Pharmaceutical Companies of Johnson &amp; Johnson, to demonstrate large-scale manufacturing and delivery of the company's COVID-19 vaccine candidate. </a:t>
            </a:r>
          </a:p>
          <a:p>
            <a:pPr lvl="1"/>
            <a:r>
              <a:rPr lang="en-US" dirty="0"/>
              <a:t>Under the terms of the agreement, the federal government will own the resulting 100 million doses of vaccine. This will either be for further trials or public use</a:t>
            </a:r>
          </a:p>
          <a:p>
            <a:r>
              <a:rPr lang="en-US" dirty="0"/>
              <a:t>This vaccine is entering phase II human trials. Found very effective in monkeys</a:t>
            </a:r>
          </a:p>
          <a:p>
            <a:r>
              <a:rPr lang="en-US" dirty="0"/>
              <a:t>Made by taking a special type of adenovirus that doesn’t cause illness (usually a cold virus) reprograming it to make the proteins of a COVID-19 virus so the body builds immunity to it</a:t>
            </a:r>
          </a:p>
        </p:txBody>
      </p:sp>
    </p:spTree>
    <p:extLst>
      <p:ext uri="{BB962C8B-B14F-4D97-AF65-F5344CB8AC3E}">
        <p14:creationId xmlns:p14="http://schemas.microsoft.com/office/powerpoint/2010/main" val="229863700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1111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Parcel</vt:lpstr>
      <vt:lpstr>Back To School 2020-2021 A year of Adventure</vt:lpstr>
      <vt:lpstr>In person school and COVID-19</vt:lpstr>
      <vt:lpstr>How will the Health Department Help? </vt:lpstr>
      <vt:lpstr>How is Covid-19 transmitted? </vt:lpstr>
      <vt:lpstr>How do we get infected?</vt:lpstr>
      <vt:lpstr>How Do Kids factor iNto the spread of COVID-19?</vt:lpstr>
      <vt:lpstr>Best practices to help prevent COVID-19</vt:lpstr>
      <vt:lpstr>Mental Health </vt:lpstr>
      <vt:lpstr>Vaccine Update</vt:lpstr>
      <vt:lpstr>DON’t forget your other vaccines!</vt:lpstr>
      <vt:lpstr>In Closing…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 2020-2021 A year of Adventure</dc:title>
  <dc:creator>Jennifer Morse</dc:creator>
  <cp:lastModifiedBy>Jennifer Morse</cp:lastModifiedBy>
  <cp:revision>4</cp:revision>
  <dcterms:created xsi:type="dcterms:W3CDTF">2020-08-09T21:51:22Z</dcterms:created>
  <dcterms:modified xsi:type="dcterms:W3CDTF">2020-08-17T16:50:05Z</dcterms:modified>
</cp:coreProperties>
</file>