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1" r:id="rId2"/>
  </p:sldMasterIdLst>
  <p:sldIdLst>
    <p:sldId id="256" r:id="rId3"/>
    <p:sldId id="284" r:id="rId4"/>
    <p:sldId id="310" r:id="rId5"/>
    <p:sldId id="339" r:id="rId6"/>
    <p:sldId id="327" r:id="rId7"/>
    <p:sldId id="331" r:id="rId8"/>
    <p:sldId id="332" r:id="rId9"/>
    <p:sldId id="333" r:id="rId10"/>
    <p:sldId id="346" r:id="rId11"/>
    <p:sldId id="320" r:id="rId12"/>
    <p:sldId id="321" r:id="rId13"/>
    <p:sldId id="323" r:id="rId14"/>
    <p:sldId id="334" r:id="rId15"/>
    <p:sldId id="337" r:id="rId16"/>
    <p:sldId id="338" r:id="rId17"/>
    <p:sldId id="341" r:id="rId18"/>
    <p:sldId id="342" r:id="rId19"/>
    <p:sldId id="324" r:id="rId20"/>
    <p:sldId id="326" r:id="rId21"/>
    <p:sldId id="340" r:id="rId22"/>
    <p:sldId id="344" r:id="rId23"/>
    <p:sldId id="343" r:id="rId24"/>
    <p:sldId id="275"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99FF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00" autoAdjust="0"/>
    <p:restoredTop sz="94660"/>
  </p:normalViewPr>
  <p:slideViewPr>
    <p:cSldViewPr snapToGrid="0">
      <p:cViewPr varScale="1">
        <p:scale>
          <a:sx n="72" d="100"/>
          <a:sy n="72" d="100"/>
        </p:scale>
        <p:origin x="96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CMDHD Daily</a:t>
            </a:r>
            <a:r>
              <a:rPr lang="en-US" sz="2000" baseline="0"/>
              <a:t> </a:t>
            </a:r>
            <a:r>
              <a:rPr lang="en-US" sz="2000"/>
              <a:t>Cases</a:t>
            </a:r>
            <a:r>
              <a:rPr lang="en-US" sz="2000" baseline="0"/>
              <a:t> per Million Population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4953656623180404E-2"/>
          <c:y val="6.3987259865956686E-2"/>
          <c:w val="0.87568875846238781"/>
          <c:h val="0.77521739381314803"/>
        </c:manualLayout>
      </c:layout>
      <c:lineChart>
        <c:grouping val="standard"/>
        <c:varyColors val="0"/>
        <c:ser>
          <c:idx val="0"/>
          <c:order val="0"/>
          <c:tx>
            <c:strRef>
              <c:f>Sheet1!$A$2</c:f>
              <c:strCache>
                <c:ptCount val="1"/>
                <c:pt idx="0">
                  <c:v>Arenac</c:v>
                </c:pt>
              </c:strCache>
            </c:strRef>
          </c:tx>
          <c:spPr>
            <a:ln w="28575" cap="rnd">
              <a:solidFill>
                <a:schemeClr val="accent1"/>
              </a:solidFill>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Sheet1!$B$2:$J$2</c:f>
              <c:numCache>
                <c:formatCode>General</c:formatCode>
                <c:ptCount val="9"/>
                <c:pt idx="0">
                  <c:v>18.8</c:v>
                </c:pt>
                <c:pt idx="1">
                  <c:v>65.900000000000006</c:v>
                </c:pt>
                <c:pt idx="2">
                  <c:v>47.1</c:v>
                </c:pt>
                <c:pt idx="3">
                  <c:v>0</c:v>
                </c:pt>
                <c:pt idx="4">
                  <c:v>9</c:v>
                </c:pt>
                <c:pt idx="5">
                  <c:v>9</c:v>
                </c:pt>
                <c:pt idx="6">
                  <c:v>28</c:v>
                </c:pt>
                <c:pt idx="7">
                  <c:v>75</c:v>
                </c:pt>
                <c:pt idx="8">
                  <c:v>28</c:v>
                </c:pt>
              </c:numCache>
            </c:numRef>
          </c:val>
          <c:smooth val="0"/>
          <c:extLst>
            <c:ext xmlns:c16="http://schemas.microsoft.com/office/drawing/2014/chart" uri="{C3380CC4-5D6E-409C-BE32-E72D297353CC}">
              <c16:uniqueId val="{00000000-8401-4C6E-9F13-4F6E4DD9D259}"/>
            </c:ext>
          </c:extLst>
        </c:ser>
        <c:ser>
          <c:idx val="1"/>
          <c:order val="1"/>
          <c:tx>
            <c:strRef>
              <c:f>Sheet1!$A$3</c:f>
              <c:strCache>
                <c:ptCount val="1"/>
                <c:pt idx="0">
                  <c:v>Clare</c:v>
                </c:pt>
              </c:strCache>
            </c:strRef>
          </c:tx>
          <c:spPr>
            <a:ln w="28575" cap="rnd">
              <a:solidFill>
                <a:schemeClr val="accent2"/>
              </a:solidFill>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Sheet1!$B$3:$J$3</c:f>
              <c:numCache>
                <c:formatCode>General</c:formatCode>
                <c:ptCount val="9"/>
                <c:pt idx="0">
                  <c:v>28</c:v>
                </c:pt>
                <c:pt idx="1">
                  <c:v>28</c:v>
                </c:pt>
                <c:pt idx="2">
                  <c:v>4.7</c:v>
                </c:pt>
                <c:pt idx="3">
                  <c:v>0</c:v>
                </c:pt>
                <c:pt idx="4">
                  <c:v>10</c:v>
                </c:pt>
                <c:pt idx="5">
                  <c:v>5</c:v>
                </c:pt>
                <c:pt idx="6">
                  <c:v>23</c:v>
                </c:pt>
                <c:pt idx="7">
                  <c:v>93</c:v>
                </c:pt>
                <c:pt idx="8">
                  <c:v>205</c:v>
                </c:pt>
              </c:numCache>
            </c:numRef>
          </c:val>
          <c:smooth val="0"/>
          <c:extLst>
            <c:ext xmlns:c16="http://schemas.microsoft.com/office/drawing/2014/chart" uri="{C3380CC4-5D6E-409C-BE32-E72D297353CC}">
              <c16:uniqueId val="{00000001-8401-4C6E-9F13-4F6E4DD9D259}"/>
            </c:ext>
          </c:extLst>
        </c:ser>
        <c:ser>
          <c:idx val="2"/>
          <c:order val="2"/>
          <c:tx>
            <c:strRef>
              <c:f>Sheet1!$A$4</c:f>
              <c:strCache>
                <c:ptCount val="1"/>
                <c:pt idx="0">
                  <c:v>Gladwin</c:v>
                </c:pt>
              </c:strCache>
            </c:strRef>
          </c:tx>
          <c:spPr>
            <a:ln w="28575" cap="rnd">
              <a:solidFill>
                <a:schemeClr val="accent3"/>
              </a:solidFill>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Sheet1!$B$4:$J$4</c:f>
              <c:numCache>
                <c:formatCode>General</c:formatCode>
                <c:ptCount val="9"/>
                <c:pt idx="0">
                  <c:v>16.899999999999999</c:v>
                </c:pt>
                <c:pt idx="1">
                  <c:v>22.6</c:v>
                </c:pt>
                <c:pt idx="2">
                  <c:v>16.899999999999999</c:v>
                </c:pt>
                <c:pt idx="3">
                  <c:v>6</c:v>
                </c:pt>
                <c:pt idx="4">
                  <c:v>23</c:v>
                </c:pt>
                <c:pt idx="5">
                  <c:v>23</c:v>
                </c:pt>
                <c:pt idx="6">
                  <c:v>79</c:v>
                </c:pt>
                <c:pt idx="7">
                  <c:v>79</c:v>
                </c:pt>
                <c:pt idx="8">
                  <c:v>141</c:v>
                </c:pt>
              </c:numCache>
            </c:numRef>
          </c:val>
          <c:smooth val="0"/>
          <c:extLst>
            <c:ext xmlns:c16="http://schemas.microsoft.com/office/drawing/2014/chart" uri="{C3380CC4-5D6E-409C-BE32-E72D297353CC}">
              <c16:uniqueId val="{00000002-8401-4C6E-9F13-4F6E4DD9D259}"/>
            </c:ext>
          </c:extLst>
        </c:ser>
        <c:ser>
          <c:idx val="3"/>
          <c:order val="3"/>
          <c:tx>
            <c:strRef>
              <c:f>Sheet1!$A$5</c:f>
              <c:strCache>
                <c:ptCount val="1"/>
                <c:pt idx="0">
                  <c:v>Isabella</c:v>
                </c:pt>
              </c:strCache>
            </c:strRef>
          </c:tx>
          <c:spPr>
            <a:ln w="28575" cap="rnd">
              <a:solidFill>
                <a:schemeClr val="accent4"/>
              </a:solidFill>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Sheet1!$B$5:$J$5</c:f>
              <c:numCache>
                <c:formatCode>General</c:formatCode>
                <c:ptCount val="9"/>
                <c:pt idx="0">
                  <c:v>197.8</c:v>
                </c:pt>
                <c:pt idx="1">
                  <c:v>167.5</c:v>
                </c:pt>
                <c:pt idx="2">
                  <c:v>54.5</c:v>
                </c:pt>
                <c:pt idx="3">
                  <c:v>42</c:v>
                </c:pt>
                <c:pt idx="4">
                  <c:v>105</c:v>
                </c:pt>
                <c:pt idx="5">
                  <c:v>79</c:v>
                </c:pt>
                <c:pt idx="6">
                  <c:v>83</c:v>
                </c:pt>
                <c:pt idx="7">
                  <c:v>139</c:v>
                </c:pt>
                <c:pt idx="8">
                  <c:v>147</c:v>
                </c:pt>
              </c:numCache>
            </c:numRef>
          </c:val>
          <c:smooth val="0"/>
          <c:extLst>
            <c:ext xmlns:c16="http://schemas.microsoft.com/office/drawing/2014/chart" uri="{C3380CC4-5D6E-409C-BE32-E72D297353CC}">
              <c16:uniqueId val="{00000003-8401-4C6E-9F13-4F6E4DD9D259}"/>
            </c:ext>
          </c:extLst>
        </c:ser>
        <c:ser>
          <c:idx val="4"/>
          <c:order val="4"/>
          <c:tx>
            <c:strRef>
              <c:f>Sheet1!$A$6</c:f>
              <c:strCache>
                <c:ptCount val="1"/>
                <c:pt idx="0">
                  <c:v>Osceola</c:v>
                </c:pt>
              </c:strCache>
            </c:strRef>
          </c:tx>
          <c:spPr>
            <a:ln w="28575" cap="rnd">
              <a:solidFill>
                <a:srgbClr val="00B050"/>
              </a:solidFill>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Sheet1!$B$6:$J$6</c:f>
              <c:numCache>
                <c:formatCode>General</c:formatCode>
                <c:ptCount val="9"/>
                <c:pt idx="0">
                  <c:v>0</c:v>
                </c:pt>
                <c:pt idx="1">
                  <c:v>18.399999999999999</c:v>
                </c:pt>
                <c:pt idx="2">
                  <c:v>6.1</c:v>
                </c:pt>
                <c:pt idx="3">
                  <c:v>31</c:v>
                </c:pt>
                <c:pt idx="4">
                  <c:v>43</c:v>
                </c:pt>
                <c:pt idx="5">
                  <c:v>18</c:v>
                </c:pt>
                <c:pt idx="6">
                  <c:v>25</c:v>
                </c:pt>
                <c:pt idx="7">
                  <c:v>31</c:v>
                </c:pt>
                <c:pt idx="8">
                  <c:v>68</c:v>
                </c:pt>
              </c:numCache>
            </c:numRef>
          </c:val>
          <c:smooth val="0"/>
          <c:extLst>
            <c:ext xmlns:c16="http://schemas.microsoft.com/office/drawing/2014/chart" uri="{C3380CC4-5D6E-409C-BE32-E72D297353CC}">
              <c16:uniqueId val="{00000004-8401-4C6E-9F13-4F6E4DD9D259}"/>
            </c:ext>
          </c:extLst>
        </c:ser>
        <c:ser>
          <c:idx val="5"/>
          <c:order val="5"/>
          <c:tx>
            <c:strRef>
              <c:f>Sheet1!$A$7</c:f>
              <c:strCache>
                <c:ptCount val="1"/>
                <c:pt idx="0">
                  <c:v>Roscommon</c:v>
                </c:pt>
              </c:strCache>
            </c:strRef>
          </c:tx>
          <c:spPr>
            <a:ln w="28575" cap="rnd">
              <a:solidFill>
                <a:srgbClr val="7030A0"/>
              </a:solidFill>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Sheet1!$B$7:$J$7</c:f>
              <c:numCache>
                <c:formatCode>General</c:formatCode>
                <c:ptCount val="9"/>
                <c:pt idx="0">
                  <c:v>35.9</c:v>
                </c:pt>
                <c:pt idx="1">
                  <c:v>17.899999999999999</c:v>
                </c:pt>
                <c:pt idx="2">
                  <c:v>29.9</c:v>
                </c:pt>
                <c:pt idx="3">
                  <c:v>24</c:v>
                </c:pt>
                <c:pt idx="4">
                  <c:v>30</c:v>
                </c:pt>
                <c:pt idx="5">
                  <c:v>54</c:v>
                </c:pt>
                <c:pt idx="6">
                  <c:v>48</c:v>
                </c:pt>
                <c:pt idx="7">
                  <c:v>18</c:v>
                </c:pt>
                <c:pt idx="8">
                  <c:v>126</c:v>
                </c:pt>
              </c:numCache>
            </c:numRef>
          </c:val>
          <c:smooth val="0"/>
          <c:extLst>
            <c:ext xmlns:c16="http://schemas.microsoft.com/office/drawing/2014/chart" uri="{C3380CC4-5D6E-409C-BE32-E72D297353CC}">
              <c16:uniqueId val="{00000005-8401-4C6E-9F13-4F6E4DD9D259}"/>
            </c:ext>
          </c:extLst>
        </c:ser>
        <c:ser>
          <c:idx val="6"/>
          <c:order val="6"/>
          <c:tx>
            <c:strRef>
              <c:f>Sheet1!$A$8</c:f>
              <c:strCache>
                <c:ptCount val="1"/>
                <c:pt idx="0">
                  <c:v>District Average</c:v>
                </c:pt>
              </c:strCache>
            </c:strRef>
          </c:tx>
          <c:spPr>
            <a:ln w="57150" cap="rnd">
              <a:solidFill>
                <a:sysClr val="windowText" lastClr="000000"/>
              </a:solidFill>
              <a:prstDash val="sysDash"/>
              <a:round/>
            </a:ln>
            <a:effectLst/>
          </c:spPr>
          <c:marker>
            <c:symbol val="none"/>
          </c:marker>
          <c:cat>
            <c:numRef>
              <c:f>Sheet1!$B$1:$J$1</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Sheet1!$B$8:$J$8</c:f>
              <c:numCache>
                <c:formatCode>0.00</c:formatCode>
                <c:ptCount val="9"/>
                <c:pt idx="0">
                  <c:v>49.566666666666663</c:v>
                </c:pt>
                <c:pt idx="1">
                  <c:v>53.383333333333326</c:v>
                </c:pt>
                <c:pt idx="2">
                  <c:v>26.533333333333335</c:v>
                </c:pt>
                <c:pt idx="3">
                  <c:v>17.166666666666668</c:v>
                </c:pt>
                <c:pt idx="4">
                  <c:v>36.666666666666664</c:v>
                </c:pt>
                <c:pt idx="5">
                  <c:v>31.333333333333332</c:v>
                </c:pt>
                <c:pt idx="6">
                  <c:v>47.666666666666664</c:v>
                </c:pt>
                <c:pt idx="7">
                  <c:v>72.5</c:v>
                </c:pt>
                <c:pt idx="8">
                  <c:v>119.16666666666667</c:v>
                </c:pt>
              </c:numCache>
            </c:numRef>
          </c:val>
          <c:smooth val="0"/>
          <c:extLst>
            <c:ext xmlns:c16="http://schemas.microsoft.com/office/drawing/2014/chart" uri="{C3380CC4-5D6E-409C-BE32-E72D297353CC}">
              <c16:uniqueId val="{00000006-8401-4C6E-9F13-4F6E4DD9D259}"/>
            </c:ext>
          </c:extLst>
        </c:ser>
        <c:dLbls>
          <c:showLegendKey val="0"/>
          <c:showVal val="0"/>
          <c:showCatName val="0"/>
          <c:showSerName val="0"/>
          <c:showPercent val="0"/>
          <c:showBubbleSize val="0"/>
        </c:dLbls>
        <c:smooth val="0"/>
        <c:axId val="646038320"/>
        <c:axId val="646039960"/>
      </c:lineChart>
      <c:dateAx>
        <c:axId val="646038320"/>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039960"/>
        <c:crosses val="autoZero"/>
        <c:auto val="0"/>
        <c:lblOffset val="100"/>
        <c:baseTimeUnit val="days"/>
      </c:dateAx>
      <c:valAx>
        <c:axId val="646039960"/>
        <c:scaling>
          <c:orientation val="minMax"/>
          <c:max val="210"/>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038320"/>
        <c:crossesAt val="44065"/>
        <c:crossBetween val="between"/>
      </c:valAx>
      <c:spPr>
        <a:noFill/>
        <a:ln>
          <a:noFill/>
        </a:ln>
        <a:effectLst/>
      </c:spPr>
    </c:plotArea>
    <c:legend>
      <c:legendPos val="b"/>
      <c:layout>
        <c:manualLayout>
          <c:xMode val="edge"/>
          <c:yMode val="edge"/>
          <c:x val="5.0000004453629211E-2"/>
          <c:y val="0.94017770983225235"/>
          <c:w val="0.89999999109274154"/>
          <c:h val="5.9822290167747684E-2"/>
        </c:manualLayout>
      </c:layout>
      <c:overlay val="0"/>
      <c:spPr>
        <a:noFill/>
        <a:ln>
          <a:noFill/>
          <a:prstDash val="dashDot"/>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t>DHD#10 </a:t>
            </a:r>
            <a:r>
              <a:rPr lang="en-US" sz="2000" b="0" i="0" u="none" strike="noStrike" baseline="0">
                <a:effectLst/>
              </a:rPr>
              <a:t>Daily Cases per Million Population</a:t>
            </a:r>
            <a:endParaRPr lang="en-US" sz="2000"/>
          </a:p>
        </c:rich>
      </c:tx>
      <c:layout>
        <c:manualLayout>
          <c:xMode val="edge"/>
          <c:yMode val="edge"/>
          <c:x val="0.29081726679171865"/>
          <c:y val="7.0403325619620191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4154437075073672E-2"/>
          <c:y val="3.8516186033913394E-2"/>
          <c:w val="0.9534021229025299"/>
          <c:h val="0.80304300306997323"/>
        </c:manualLayout>
      </c:layout>
      <c:lineChart>
        <c:grouping val="standard"/>
        <c:varyColors val="0"/>
        <c:ser>
          <c:idx val="0"/>
          <c:order val="0"/>
          <c:tx>
            <c:strRef>
              <c:f>Sheet1!$A$11</c:f>
              <c:strCache>
                <c:ptCount val="1"/>
                <c:pt idx="0">
                  <c:v>Crawford</c:v>
                </c:pt>
              </c:strCache>
            </c:strRef>
          </c:tx>
          <c:spPr>
            <a:ln w="28575" cap="rnd">
              <a:solidFill>
                <a:schemeClr val="accent1"/>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Sheet1!$B$11:$J$11</c:f>
              <c:numCache>
                <c:formatCode>General</c:formatCode>
                <c:ptCount val="9"/>
                <c:pt idx="0">
                  <c:v>0</c:v>
                </c:pt>
                <c:pt idx="1">
                  <c:v>0</c:v>
                </c:pt>
                <c:pt idx="2">
                  <c:v>10.3</c:v>
                </c:pt>
                <c:pt idx="3">
                  <c:v>21</c:v>
                </c:pt>
                <c:pt idx="4">
                  <c:v>31</c:v>
                </c:pt>
                <c:pt idx="5">
                  <c:v>52</c:v>
                </c:pt>
                <c:pt idx="6">
                  <c:v>10</c:v>
                </c:pt>
                <c:pt idx="7">
                  <c:v>31</c:v>
                </c:pt>
                <c:pt idx="8">
                  <c:v>52</c:v>
                </c:pt>
              </c:numCache>
            </c:numRef>
          </c:val>
          <c:smooth val="0"/>
          <c:extLst>
            <c:ext xmlns:c16="http://schemas.microsoft.com/office/drawing/2014/chart" uri="{C3380CC4-5D6E-409C-BE32-E72D297353CC}">
              <c16:uniqueId val="{00000000-92BD-4911-B62D-F0AADF6CB82A}"/>
            </c:ext>
          </c:extLst>
        </c:ser>
        <c:ser>
          <c:idx val="1"/>
          <c:order val="1"/>
          <c:tx>
            <c:strRef>
              <c:f>Sheet1!$A$12</c:f>
              <c:strCache>
                <c:ptCount val="1"/>
                <c:pt idx="0">
                  <c:v>Kalkaska</c:v>
                </c:pt>
              </c:strCache>
            </c:strRef>
          </c:tx>
          <c:spPr>
            <a:ln w="28575" cap="rnd">
              <a:solidFill>
                <a:schemeClr val="accent2"/>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Sheet1!$B$12:$J$12</c:f>
              <c:numCache>
                <c:formatCode>General</c:formatCode>
                <c:ptCount val="9"/>
                <c:pt idx="0">
                  <c:v>16.399999999999999</c:v>
                </c:pt>
                <c:pt idx="1">
                  <c:v>16.399999999999999</c:v>
                </c:pt>
                <c:pt idx="2">
                  <c:v>40.9</c:v>
                </c:pt>
                <c:pt idx="3">
                  <c:v>25</c:v>
                </c:pt>
                <c:pt idx="4">
                  <c:v>25</c:v>
                </c:pt>
                <c:pt idx="5">
                  <c:v>16</c:v>
                </c:pt>
                <c:pt idx="6">
                  <c:v>41</c:v>
                </c:pt>
                <c:pt idx="7">
                  <c:v>65</c:v>
                </c:pt>
                <c:pt idx="8">
                  <c:v>82</c:v>
                </c:pt>
              </c:numCache>
            </c:numRef>
          </c:val>
          <c:smooth val="0"/>
          <c:extLst>
            <c:ext xmlns:c16="http://schemas.microsoft.com/office/drawing/2014/chart" uri="{C3380CC4-5D6E-409C-BE32-E72D297353CC}">
              <c16:uniqueId val="{00000001-92BD-4911-B62D-F0AADF6CB82A}"/>
            </c:ext>
          </c:extLst>
        </c:ser>
        <c:ser>
          <c:idx val="2"/>
          <c:order val="2"/>
          <c:tx>
            <c:strRef>
              <c:f>Sheet1!$A$13</c:f>
              <c:strCache>
                <c:ptCount val="1"/>
                <c:pt idx="0">
                  <c:v>Lake</c:v>
                </c:pt>
              </c:strCache>
            </c:strRef>
          </c:tx>
          <c:spPr>
            <a:ln w="28575" cap="rnd">
              <a:solidFill>
                <a:schemeClr val="accent3"/>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Sheet1!$B$13:$J$13</c:f>
              <c:numCache>
                <c:formatCode>General</c:formatCode>
                <c:ptCount val="9"/>
                <c:pt idx="0">
                  <c:v>0</c:v>
                </c:pt>
                <c:pt idx="1">
                  <c:v>0</c:v>
                </c:pt>
                <c:pt idx="2">
                  <c:v>12.1</c:v>
                </c:pt>
                <c:pt idx="3">
                  <c:v>0</c:v>
                </c:pt>
                <c:pt idx="4">
                  <c:v>0</c:v>
                </c:pt>
                <c:pt idx="5">
                  <c:v>0</c:v>
                </c:pt>
                <c:pt idx="6">
                  <c:v>49</c:v>
                </c:pt>
                <c:pt idx="7">
                  <c:v>0</c:v>
                </c:pt>
                <c:pt idx="8">
                  <c:v>61</c:v>
                </c:pt>
              </c:numCache>
            </c:numRef>
          </c:val>
          <c:smooth val="0"/>
          <c:extLst>
            <c:ext xmlns:c16="http://schemas.microsoft.com/office/drawing/2014/chart" uri="{C3380CC4-5D6E-409C-BE32-E72D297353CC}">
              <c16:uniqueId val="{00000002-92BD-4911-B62D-F0AADF6CB82A}"/>
            </c:ext>
          </c:extLst>
        </c:ser>
        <c:ser>
          <c:idx val="3"/>
          <c:order val="3"/>
          <c:tx>
            <c:strRef>
              <c:f>Sheet1!$A$14</c:f>
              <c:strCache>
                <c:ptCount val="1"/>
                <c:pt idx="0">
                  <c:v>Manistee</c:v>
                </c:pt>
              </c:strCache>
            </c:strRef>
          </c:tx>
          <c:spPr>
            <a:ln w="28575" cap="rnd">
              <a:solidFill>
                <a:schemeClr val="accent4"/>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Sheet1!$B$14:$J$14</c:f>
              <c:numCache>
                <c:formatCode>General</c:formatCode>
                <c:ptCount val="9"/>
                <c:pt idx="0">
                  <c:v>17.5</c:v>
                </c:pt>
                <c:pt idx="1">
                  <c:v>11.7</c:v>
                </c:pt>
                <c:pt idx="2">
                  <c:v>23.2</c:v>
                </c:pt>
                <c:pt idx="3">
                  <c:v>18</c:v>
                </c:pt>
                <c:pt idx="4">
                  <c:v>18</c:v>
                </c:pt>
                <c:pt idx="5">
                  <c:v>18</c:v>
                </c:pt>
                <c:pt idx="6">
                  <c:v>58</c:v>
                </c:pt>
                <c:pt idx="7">
                  <c:v>41</c:v>
                </c:pt>
                <c:pt idx="8">
                  <c:v>47</c:v>
                </c:pt>
              </c:numCache>
            </c:numRef>
          </c:val>
          <c:smooth val="0"/>
          <c:extLst>
            <c:ext xmlns:c16="http://schemas.microsoft.com/office/drawing/2014/chart" uri="{C3380CC4-5D6E-409C-BE32-E72D297353CC}">
              <c16:uniqueId val="{00000003-92BD-4911-B62D-F0AADF6CB82A}"/>
            </c:ext>
          </c:extLst>
        </c:ser>
        <c:ser>
          <c:idx val="4"/>
          <c:order val="4"/>
          <c:tx>
            <c:strRef>
              <c:f>Sheet1!$A$15</c:f>
              <c:strCache>
                <c:ptCount val="1"/>
                <c:pt idx="0">
                  <c:v>Mason</c:v>
                </c:pt>
              </c:strCache>
            </c:strRef>
          </c:tx>
          <c:spPr>
            <a:ln w="28575" cap="rnd">
              <a:solidFill>
                <a:srgbClr val="7030A0"/>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Sheet1!$B$15:$J$15</c:f>
              <c:numCache>
                <c:formatCode>General</c:formatCode>
                <c:ptCount val="9"/>
                <c:pt idx="0">
                  <c:v>29.7</c:v>
                </c:pt>
                <c:pt idx="1">
                  <c:v>24.7</c:v>
                </c:pt>
                <c:pt idx="2">
                  <c:v>14.8</c:v>
                </c:pt>
                <c:pt idx="3">
                  <c:v>20</c:v>
                </c:pt>
                <c:pt idx="4">
                  <c:v>20</c:v>
                </c:pt>
                <c:pt idx="5">
                  <c:v>5</c:v>
                </c:pt>
                <c:pt idx="6">
                  <c:v>10</c:v>
                </c:pt>
                <c:pt idx="7">
                  <c:v>45</c:v>
                </c:pt>
                <c:pt idx="8">
                  <c:v>79</c:v>
                </c:pt>
              </c:numCache>
            </c:numRef>
          </c:val>
          <c:smooth val="0"/>
          <c:extLst>
            <c:ext xmlns:c16="http://schemas.microsoft.com/office/drawing/2014/chart" uri="{C3380CC4-5D6E-409C-BE32-E72D297353CC}">
              <c16:uniqueId val="{00000004-92BD-4911-B62D-F0AADF6CB82A}"/>
            </c:ext>
          </c:extLst>
        </c:ser>
        <c:ser>
          <c:idx val="5"/>
          <c:order val="5"/>
          <c:tx>
            <c:strRef>
              <c:f>Sheet1!$A$16</c:f>
              <c:strCache>
                <c:ptCount val="1"/>
                <c:pt idx="0">
                  <c:v>Mecosta</c:v>
                </c:pt>
              </c:strCache>
            </c:strRef>
          </c:tx>
          <c:spPr>
            <a:ln w="28575" cap="rnd">
              <a:solidFill>
                <a:srgbClr val="FFFF00"/>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Sheet1!$B$16:$J$16</c:f>
              <c:numCache>
                <c:formatCode>General</c:formatCode>
                <c:ptCount val="9"/>
                <c:pt idx="0">
                  <c:v>13.2</c:v>
                </c:pt>
                <c:pt idx="1">
                  <c:v>23.1</c:v>
                </c:pt>
                <c:pt idx="2">
                  <c:v>56.1</c:v>
                </c:pt>
                <c:pt idx="3">
                  <c:v>132</c:v>
                </c:pt>
                <c:pt idx="4">
                  <c:v>129</c:v>
                </c:pt>
                <c:pt idx="5">
                  <c:v>76</c:v>
                </c:pt>
                <c:pt idx="6">
                  <c:v>89</c:v>
                </c:pt>
                <c:pt idx="7">
                  <c:v>139</c:v>
                </c:pt>
                <c:pt idx="8">
                  <c:v>152</c:v>
                </c:pt>
              </c:numCache>
            </c:numRef>
          </c:val>
          <c:smooth val="0"/>
          <c:extLst>
            <c:ext xmlns:c16="http://schemas.microsoft.com/office/drawing/2014/chart" uri="{C3380CC4-5D6E-409C-BE32-E72D297353CC}">
              <c16:uniqueId val="{00000005-92BD-4911-B62D-F0AADF6CB82A}"/>
            </c:ext>
          </c:extLst>
        </c:ser>
        <c:ser>
          <c:idx val="6"/>
          <c:order val="6"/>
          <c:tx>
            <c:strRef>
              <c:f>Sheet1!$A$17</c:f>
              <c:strCache>
                <c:ptCount val="1"/>
                <c:pt idx="0">
                  <c:v>Missaukee</c:v>
                </c:pt>
              </c:strCache>
            </c:strRef>
          </c:tx>
          <c:spPr>
            <a:ln w="28575" cap="rnd">
              <a:solidFill>
                <a:srgbClr val="00B0F0"/>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Sheet1!$B$17:$J$17</c:f>
              <c:numCache>
                <c:formatCode>General</c:formatCode>
                <c:ptCount val="9"/>
                <c:pt idx="0">
                  <c:v>9.5</c:v>
                </c:pt>
                <c:pt idx="1">
                  <c:v>38.1</c:v>
                </c:pt>
                <c:pt idx="2">
                  <c:v>38.1</c:v>
                </c:pt>
                <c:pt idx="3">
                  <c:v>29</c:v>
                </c:pt>
                <c:pt idx="4">
                  <c:v>19</c:v>
                </c:pt>
                <c:pt idx="5">
                  <c:v>29</c:v>
                </c:pt>
                <c:pt idx="6">
                  <c:v>19</c:v>
                </c:pt>
                <c:pt idx="7">
                  <c:v>10</c:v>
                </c:pt>
                <c:pt idx="8">
                  <c:v>0</c:v>
                </c:pt>
              </c:numCache>
            </c:numRef>
          </c:val>
          <c:smooth val="0"/>
          <c:extLst>
            <c:ext xmlns:c16="http://schemas.microsoft.com/office/drawing/2014/chart" uri="{C3380CC4-5D6E-409C-BE32-E72D297353CC}">
              <c16:uniqueId val="{00000006-92BD-4911-B62D-F0AADF6CB82A}"/>
            </c:ext>
          </c:extLst>
        </c:ser>
        <c:ser>
          <c:idx val="7"/>
          <c:order val="7"/>
          <c:tx>
            <c:strRef>
              <c:f>Sheet1!$A$18</c:f>
              <c:strCache>
                <c:ptCount val="1"/>
                <c:pt idx="0">
                  <c:v>Newaygo</c:v>
                </c:pt>
              </c:strCache>
            </c:strRef>
          </c:tx>
          <c:spPr>
            <a:ln w="28575" cap="rnd">
              <a:solidFill>
                <a:srgbClr val="FF0000"/>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Sheet1!$B$18:$J$18</c:f>
              <c:numCache>
                <c:formatCode>General</c:formatCode>
                <c:ptCount val="9"/>
                <c:pt idx="0">
                  <c:v>17.8</c:v>
                </c:pt>
                <c:pt idx="1">
                  <c:v>35.6</c:v>
                </c:pt>
                <c:pt idx="2">
                  <c:v>5.9</c:v>
                </c:pt>
                <c:pt idx="3">
                  <c:v>30</c:v>
                </c:pt>
                <c:pt idx="4">
                  <c:v>33</c:v>
                </c:pt>
                <c:pt idx="5">
                  <c:v>110</c:v>
                </c:pt>
                <c:pt idx="6">
                  <c:v>116</c:v>
                </c:pt>
                <c:pt idx="7">
                  <c:v>104</c:v>
                </c:pt>
                <c:pt idx="8">
                  <c:v>157</c:v>
                </c:pt>
              </c:numCache>
            </c:numRef>
          </c:val>
          <c:smooth val="0"/>
          <c:extLst>
            <c:ext xmlns:c16="http://schemas.microsoft.com/office/drawing/2014/chart" uri="{C3380CC4-5D6E-409C-BE32-E72D297353CC}">
              <c16:uniqueId val="{00000007-92BD-4911-B62D-F0AADF6CB82A}"/>
            </c:ext>
          </c:extLst>
        </c:ser>
        <c:ser>
          <c:idx val="8"/>
          <c:order val="8"/>
          <c:tx>
            <c:strRef>
              <c:f>Sheet1!$A$19</c:f>
              <c:strCache>
                <c:ptCount val="1"/>
                <c:pt idx="0">
                  <c:v>Oceana</c:v>
                </c:pt>
              </c:strCache>
            </c:strRef>
          </c:tx>
          <c:spPr>
            <a:ln w="28575" cap="rnd">
              <a:solidFill>
                <a:srgbClr val="99FF33"/>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Sheet1!$B$19:$J$19</c:f>
              <c:numCache>
                <c:formatCode>General</c:formatCode>
                <c:ptCount val="9"/>
                <c:pt idx="0">
                  <c:v>43.3</c:v>
                </c:pt>
                <c:pt idx="1">
                  <c:v>10.8</c:v>
                </c:pt>
                <c:pt idx="2">
                  <c:v>0</c:v>
                </c:pt>
                <c:pt idx="3">
                  <c:v>22</c:v>
                </c:pt>
                <c:pt idx="4">
                  <c:v>65</c:v>
                </c:pt>
                <c:pt idx="5">
                  <c:v>22</c:v>
                </c:pt>
                <c:pt idx="6">
                  <c:v>59</c:v>
                </c:pt>
                <c:pt idx="7">
                  <c:v>38</c:v>
                </c:pt>
                <c:pt idx="8">
                  <c:v>87</c:v>
                </c:pt>
              </c:numCache>
            </c:numRef>
          </c:val>
          <c:smooth val="0"/>
          <c:extLst>
            <c:ext xmlns:c16="http://schemas.microsoft.com/office/drawing/2014/chart" uri="{C3380CC4-5D6E-409C-BE32-E72D297353CC}">
              <c16:uniqueId val="{00000008-92BD-4911-B62D-F0AADF6CB82A}"/>
            </c:ext>
          </c:extLst>
        </c:ser>
        <c:ser>
          <c:idx val="9"/>
          <c:order val="9"/>
          <c:tx>
            <c:strRef>
              <c:f>Sheet1!$A$20</c:f>
              <c:strCache>
                <c:ptCount val="1"/>
                <c:pt idx="0">
                  <c:v>Wexford</c:v>
                </c:pt>
              </c:strCache>
            </c:strRef>
          </c:tx>
          <c:spPr>
            <a:ln w="28575" cap="rnd">
              <a:solidFill>
                <a:srgbClr val="FF00FF"/>
              </a:solidFill>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Sheet1!$B$20:$J$20</c:f>
              <c:numCache>
                <c:formatCode>General</c:formatCode>
                <c:ptCount val="9"/>
                <c:pt idx="0">
                  <c:v>56.1</c:v>
                </c:pt>
                <c:pt idx="1">
                  <c:v>21.6</c:v>
                </c:pt>
                <c:pt idx="2">
                  <c:v>12.9</c:v>
                </c:pt>
                <c:pt idx="3">
                  <c:v>13</c:v>
                </c:pt>
                <c:pt idx="4">
                  <c:v>22</c:v>
                </c:pt>
                <c:pt idx="5">
                  <c:v>9</c:v>
                </c:pt>
                <c:pt idx="6">
                  <c:v>26</c:v>
                </c:pt>
                <c:pt idx="7">
                  <c:v>22</c:v>
                </c:pt>
                <c:pt idx="8">
                  <c:v>4</c:v>
                </c:pt>
              </c:numCache>
            </c:numRef>
          </c:val>
          <c:smooth val="0"/>
          <c:extLst>
            <c:ext xmlns:c16="http://schemas.microsoft.com/office/drawing/2014/chart" uri="{C3380CC4-5D6E-409C-BE32-E72D297353CC}">
              <c16:uniqueId val="{00000009-92BD-4911-B62D-F0AADF6CB82A}"/>
            </c:ext>
          </c:extLst>
        </c:ser>
        <c:ser>
          <c:idx val="10"/>
          <c:order val="10"/>
          <c:tx>
            <c:strRef>
              <c:f>Sheet1!$A$21</c:f>
              <c:strCache>
                <c:ptCount val="1"/>
                <c:pt idx="0">
                  <c:v>District Average</c:v>
                </c:pt>
              </c:strCache>
            </c:strRef>
          </c:tx>
          <c:spPr>
            <a:ln w="76200" cap="rnd">
              <a:solidFill>
                <a:schemeClr val="tx1"/>
              </a:solidFill>
              <a:prstDash val="sysDash"/>
              <a:round/>
            </a:ln>
            <a:effectLst/>
          </c:spPr>
          <c:marker>
            <c:symbol val="none"/>
          </c:marker>
          <c:cat>
            <c:numRef>
              <c:f>Sheet1!$B$10:$J$10</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Sheet1!$B$21:$J$21</c:f>
              <c:numCache>
                <c:formatCode>General</c:formatCode>
                <c:ptCount val="9"/>
                <c:pt idx="0">
                  <c:v>20.349999999999998</c:v>
                </c:pt>
                <c:pt idx="1">
                  <c:v>18.2</c:v>
                </c:pt>
                <c:pt idx="2">
                  <c:v>21.43</c:v>
                </c:pt>
                <c:pt idx="3">
                  <c:v>31</c:v>
                </c:pt>
                <c:pt idx="4">
                  <c:v>36.200000000000003</c:v>
                </c:pt>
                <c:pt idx="5">
                  <c:v>33.700000000000003</c:v>
                </c:pt>
                <c:pt idx="6">
                  <c:v>47.7</c:v>
                </c:pt>
                <c:pt idx="7">
                  <c:v>49.5</c:v>
                </c:pt>
                <c:pt idx="8">
                  <c:v>72.099999999999994</c:v>
                </c:pt>
              </c:numCache>
            </c:numRef>
          </c:val>
          <c:smooth val="0"/>
          <c:extLst>
            <c:ext xmlns:c16="http://schemas.microsoft.com/office/drawing/2014/chart" uri="{C3380CC4-5D6E-409C-BE32-E72D297353CC}">
              <c16:uniqueId val="{0000000A-92BD-4911-B62D-F0AADF6CB82A}"/>
            </c:ext>
          </c:extLst>
        </c:ser>
        <c:dLbls>
          <c:showLegendKey val="0"/>
          <c:showVal val="0"/>
          <c:showCatName val="0"/>
          <c:showSerName val="0"/>
          <c:showPercent val="0"/>
          <c:showBubbleSize val="0"/>
        </c:dLbls>
        <c:smooth val="0"/>
        <c:axId val="652594384"/>
        <c:axId val="652595040"/>
      </c:lineChart>
      <c:dateAx>
        <c:axId val="652594384"/>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595040"/>
        <c:crosses val="autoZero"/>
        <c:auto val="1"/>
        <c:lblOffset val="100"/>
        <c:baseTimeUnit val="days"/>
      </c:dateAx>
      <c:valAx>
        <c:axId val="652595040"/>
        <c:scaling>
          <c:orientation val="minMax"/>
          <c:max val="160"/>
          <c:min val="-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2594384"/>
        <c:crosses val="autoZero"/>
        <c:crossBetween val="between"/>
      </c:valAx>
      <c:spPr>
        <a:noFill/>
        <a:ln>
          <a:noFill/>
        </a:ln>
        <a:effectLst/>
      </c:spPr>
    </c:plotArea>
    <c:legend>
      <c:legendPos val="b"/>
      <c:layout>
        <c:manualLayout>
          <c:xMode val="edge"/>
          <c:yMode val="edge"/>
          <c:x val="3.3919730815524466E-3"/>
          <c:y val="0.94011054202571465"/>
          <c:w val="0.99208474294409299"/>
          <c:h val="5.98894579742853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0" i="0" u="none" strike="noStrike" baseline="0">
                <a:effectLst/>
              </a:rPr>
              <a:t>MMDHD Daily Cases per Million Population</a:t>
            </a:r>
            <a:endParaRPr lang="en-US" sz="200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Sheet1!$A$24</c:f>
              <c:strCache>
                <c:ptCount val="1"/>
                <c:pt idx="0">
                  <c:v>Clinton</c:v>
                </c:pt>
              </c:strCache>
            </c:strRef>
          </c:tx>
          <c:spPr>
            <a:ln w="28575" cap="rnd">
              <a:solidFill>
                <a:schemeClr val="accent1"/>
              </a:solidFill>
              <a:round/>
            </a:ln>
            <a:effectLst/>
          </c:spPr>
          <c:marker>
            <c:symbol val="none"/>
          </c:marker>
          <c:cat>
            <c:numRef>
              <c:f>Sheet1!$B$23:$J$23</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Sheet1!$B$24:$J$24</c:f>
              <c:numCache>
                <c:formatCode>General</c:formatCode>
                <c:ptCount val="9"/>
                <c:pt idx="0">
                  <c:v>25.7</c:v>
                </c:pt>
                <c:pt idx="1">
                  <c:v>38.5</c:v>
                </c:pt>
                <c:pt idx="2">
                  <c:v>75.2</c:v>
                </c:pt>
                <c:pt idx="3">
                  <c:v>31</c:v>
                </c:pt>
                <c:pt idx="4">
                  <c:v>55</c:v>
                </c:pt>
                <c:pt idx="5">
                  <c:v>84</c:v>
                </c:pt>
                <c:pt idx="6">
                  <c:v>94</c:v>
                </c:pt>
                <c:pt idx="7">
                  <c:v>116</c:v>
                </c:pt>
                <c:pt idx="8">
                  <c:v>143</c:v>
                </c:pt>
              </c:numCache>
            </c:numRef>
          </c:val>
          <c:smooth val="0"/>
          <c:extLst>
            <c:ext xmlns:c16="http://schemas.microsoft.com/office/drawing/2014/chart" uri="{C3380CC4-5D6E-409C-BE32-E72D297353CC}">
              <c16:uniqueId val="{00000000-9E7B-41F6-8C47-68E403AC2A29}"/>
            </c:ext>
          </c:extLst>
        </c:ser>
        <c:ser>
          <c:idx val="1"/>
          <c:order val="1"/>
          <c:tx>
            <c:strRef>
              <c:f>Sheet1!$A$25</c:f>
              <c:strCache>
                <c:ptCount val="1"/>
                <c:pt idx="0">
                  <c:v>Gratiot</c:v>
                </c:pt>
              </c:strCache>
            </c:strRef>
          </c:tx>
          <c:spPr>
            <a:ln w="28575" cap="rnd">
              <a:solidFill>
                <a:schemeClr val="accent2"/>
              </a:solidFill>
              <a:round/>
            </a:ln>
            <a:effectLst/>
          </c:spPr>
          <c:marker>
            <c:symbol val="none"/>
          </c:marker>
          <c:cat>
            <c:numRef>
              <c:f>Sheet1!$B$23:$J$23</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Sheet1!$B$25:$J$25</c:f>
              <c:numCache>
                <c:formatCode>General</c:formatCode>
                <c:ptCount val="9"/>
                <c:pt idx="0">
                  <c:v>27.8</c:v>
                </c:pt>
                <c:pt idx="1">
                  <c:v>27.8</c:v>
                </c:pt>
                <c:pt idx="2">
                  <c:v>52.2</c:v>
                </c:pt>
                <c:pt idx="3">
                  <c:v>38</c:v>
                </c:pt>
                <c:pt idx="4">
                  <c:v>87</c:v>
                </c:pt>
                <c:pt idx="5">
                  <c:v>52</c:v>
                </c:pt>
                <c:pt idx="6">
                  <c:v>104</c:v>
                </c:pt>
                <c:pt idx="7">
                  <c:v>136</c:v>
                </c:pt>
                <c:pt idx="8">
                  <c:v>202</c:v>
                </c:pt>
              </c:numCache>
            </c:numRef>
          </c:val>
          <c:smooth val="0"/>
          <c:extLst>
            <c:ext xmlns:c16="http://schemas.microsoft.com/office/drawing/2014/chart" uri="{C3380CC4-5D6E-409C-BE32-E72D297353CC}">
              <c16:uniqueId val="{00000001-9E7B-41F6-8C47-68E403AC2A29}"/>
            </c:ext>
          </c:extLst>
        </c:ser>
        <c:ser>
          <c:idx val="2"/>
          <c:order val="2"/>
          <c:tx>
            <c:strRef>
              <c:f>Sheet1!$A$26</c:f>
              <c:strCache>
                <c:ptCount val="1"/>
                <c:pt idx="0">
                  <c:v>Montcalm</c:v>
                </c:pt>
              </c:strCache>
            </c:strRef>
          </c:tx>
          <c:spPr>
            <a:ln w="28575" cap="rnd">
              <a:solidFill>
                <a:schemeClr val="accent3"/>
              </a:solidFill>
              <a:round/>
            </a:ln>
            <a:effectLst/>
          </c:spPr>
          <c:marker>
            <c:symbol val="none"/>
          </c:marker>
          <c:cat>
            <c:numRef>
              <c:f>Sheet1!$B$23:$J$23</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Sheet1!$B$26:$J$26</c:f>
              <c:numCache>
                <c:formatCode>General</c:formatCode>
                <c:ptCount val="9"/>
                <c:pt idx="0">
                  <c:v>6.8</c:v>
                </c:pt>
                <c:pt idx="1">
                  <c:v>24.9</c:v>
                </c:pt>
                <c:pt idx="2">
                  <c:v>24.9</c:v>
                </c:pt>
                <c:pt idx="3">
                  <c:v>23</c:v>
                </c:pt>
                <c:pt idx="4">
                  <c:v>54</c:v>
                </c:pt>
                <c:pt idx="5">
                  <c:v>45</c:v>
                </c:pt>
                <c:pt idx="6">
                  <c:v>86</c:v>
                </c:pt>
                <c:pt idx="7">
                  <c:v>93</c:v>
                </c:pt>
                <c:pt idx="8">
                  <c:v>142</c:v>
                </c:pt>
              </c:numCache>
            </c:numRef>
          </c:val>
          <c:smooth val="0"/>
          <c:extLst>
            <c:ext xmlns:c16="http://schemas.microsoft.com/office/drawing/2014/chart" uri="{C3380CC4-5D6E-409C-BE32-E72D297353CC}">
              <c16:uniqueId val="{00000002-9E7B-41F6-8C47-68E403AC2A29}"/>
            </c:ext>
          </c:extLst>
        </c:ser>
        <c:ser>
          <c:idx val="3"/>
          <c:order val="3"/>
          <c:tx>
            <c:strRef>
              <c:f>Sheet1!$A$27</c:f>
              <c:strCache>
                <c:ptCount val="1"/>
                <c:pt idx="0">
                  <c:v>District Average</c:v>
                </c:pt>
              </c:strCache>
            </c:strRef>
          </c:tx>
          <c:spPr>
            <a:ln w="76200" cap="rnd">
              <a:solidFill>
                <a:sysClr val="windowText" lastClr="000000"/>
              </a:solidFill>
              <a:prstDash val="sysDash"/>
              <a:round/>
            </a:ln>
            <a:effectLst/>
          </c:spPr>
          <c:marker>
            <c:symbol val="none"/>
          </c:marker>
          <c:cat>
            <c:numRef>
              <c:f>Sheet1!$B$23:$J$23</c:f>
              <c:numCache>
                <c:formatCode>m/d/yyyy</c:formatCode>
                <c:ptCount val="9"/>
                <c:pt idx="0">
                  <c:v>44065</c:v>
                </c:pt>
                <c:pt idx="1">
                  <c:v>44076</c:v>
                </c:pt>
                <c:pt idx="2">
                  <c:v>44081</c:v>
                </c:pt>
                <c:pt idx="3">
                  <c:v>44087</c:v>
                </c:pt>
                <c:pt idx="4">
                  <c:v>44096</c:v>
                </c:pt>
                <c:pt idx="5">
                  <c:v>44103</c:v>
                </c:pt>
                <c:pt idx="6">
                  <c:v>44110</c:v>
                </c:pt>
                <c:pt idx="7">
                  <c:v>44116</c:v>
                </c:pt>
                <c:pt idx="8">
                  <c:v>44123</c:v>
                </c:pt>
              </c:numCache>
            </c:numRef>
          </c:cat>
          <c:val>
            <c:numRef>
              <c:f>Sheet1!$B$27:$J$27</c:f>
              <c:numCache>
                <c:formatCode>0.00</c:formatCode>
                <c:ptCount val="9"/>
                <c:pt idx="0">
                  <c:v>20.099999999999998</c:v>
                </c:pt>
                <c:pt idx="1">
                  <c:v>30.399999999999995</c:v>
                </c:pt>
                <c:pt idx="2">
                  <c:v>50.766666666666673</c:v>
                </c:pt>
                <c:pt idx="3">
                  <c:v>30.666666666666668</c:v>
                </c:pt>
                <c:pt idx="4">
                  <c:v>65.333333333333329</c:v>
                </c:pt>
                <c:pt idx="5">
                  <c:v>60.333333333333336</c:v>
                </c:pt>
                <c:pt idx="6">
                  <c:v>94.666666666666671</c:v>
                </c:pt>
                <c:pt idx="7">
                  <c:v>115</c:v>
                </c:pt>
                <c:pt idx="8">
                  <c:v>162.33333333333334</c:v>
                </c:pt>
              </c:numCache>
            </c:numRef>
          </c:val>
          <c:smooth val="0"/>
          <c:extLst>
            <c:ext xmlns:c16="http://schemas.microsoft.com/office/drawing/2014/chart" uri="{C3380CC4-5D6E-409C-BE32-E72D297353CC}">
              <c16:uniqueId val="{00000003-9E7B-41F6-8C47-68E403AC2A29}"/>
            </c:ext>
          </c:extLst>
        </c:ser>
        <c:dLbls>
          <c:showLegendKey val="0"/>
          <c:showVal val="0"/>
          <c:showCatName val="0"/>
          <c:showSerName val="0"/>
          <c:showPercent val="0"/>
          <c:showBubbleSize val="0"/>
        </c:dLbls>
        <c:smooth val="0"/>
        <c:axId val="646035696"/>
        <c:axId val="646036024"/>
      </c:lineChart>
      <c:dateAx>
        <c:axId val="646035696"/>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036024"/>
        <c:crosses val="autoZero"/>
        <c:auto val="1"/>
        <c:lblOffset val="100"/>
        <c:baseTimeUnit val="days"/>
      </c:dateAx>
      <c:valAx>
        <c:axId val="646036024"/>
        <c:scaling>
          <c:orientation val="minMax"/>
          <c:max val="22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46035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none" baseline="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10/22/2020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7B79-816C-4820-A8A0-7F6702F435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9DEF71-1DBD-4591-A98B-67373660E652}"/>
              </a:ext>
            </a:extLst>
          </p:cNvPr>
          <p:cNvSpPr>
            <a:spLocks noGrp="1"/>
          </p:cNvSpPr>
          <p:nvPr>
            <p:ph type="dt" sz="half" idx="10"/>
          </p:nvPr>
        </p:nvSpPr>
        <p:spPr/>
        <p:txBody>
          <a:bodyPr/>
          <a:lstStyle/>
          <a:p>
            <a:fld id="{87DE6118-2437-4B30-8E3C-4D2BE6020583}" type="datetimeFigureOut">
              <a:rPr lang="en-US" smtClean="0"/>
              <a:pPr/>
              <a:t>10/22/2020</a:t>
            </a:fld>
            <a:endParaRPr lang="en-US" dirty="0"/>
          </a:p>
        </p:txBody>
      </p:sp>
      <p:sp>
        <p:nvSpPr>
          <p:cNvPr id="4" name="Footer Placeholder 3">
            <a:extLst>
              <a:ext uri="{FF2B5EF4-FFF2-40B4-BE49-F238E27FC236}">
                <a16:creationId xmlns:a16="http://schemas.microsoft.com/office/drawing/2014/main" id="{F7E7567E-E19F-4C47-BB58-425170D3924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6AFFCD1-FD8D-4E78-914D-4A0AA0F3634C}"/>
              </a:ext>
            </a:extLst>
          </p:cNvPr>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653692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9DC83-BD98-4D0D-9424-98F94FA1D47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49BE7A8-8ED2-4A33-B1CC-06DC071D24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667A53-AB3A-48C3-B010-3584CF2E0A06}"/>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5" name="Footer Placeholder 4">
            <a:extLst>
              <a:ext uri="{FF2B5EF4-FFF2-40B4-BE49-F238E27FC236}">
                <a16:creationId xmlns:a16="http://schemas.microsoft.com/office/drawing/2014/main" id="{7336DAB7-7FB6-4B04-BB78-F422855E4B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9FA9-59A3-4806-8356-6C94D2D0EFAC}"/>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1189485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E252-C760-43FC-BB3C-C3AA54A3C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305B6C-161A-4893-9AF2-5CA7FE6004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C1715A-EC73-4086-AC6C-3713FDDF52D8}"/>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5" name="Footer Placeholder 4">
            <a:extLst>
              <a:ext uri="{FF2B5EF4-FFF2-40B4-BE49-F238E27FC236}">
                <a16:creationId xmlns:a16="http://schemas.microsoft.com/office/drawing/2014/main" id="{B405C375-98E7-4869-AEDD-43E0BDDF57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91ECA-DF67-4210-90DE-EE20C22429CC}"/>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23865246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7C7AD-BDA4-4A29-9A6C-D7C4EA59F7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B49D51-D409-4EDB-A81F-699EAF88AD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946647-676F-4FF0-A8A1-31D007DA449F}"/>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5" name="Footer Placeholder 4">
            <a:extLst>
              <a:ext uri="{FF2B5EF4-FFF2-40B4-BE49-F238E27FC236}">
                <a16:creationId xmlns:a16="http://schemas.microsoft.com/office/drawing/2014/main" id="{BBA4B5A3-3248-42E3-A8F1-62E703DE93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08A2CF-0C4F-4C7F-B40E-0CA4D52B90B2}"/>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1823330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A45D2-C95E-4CAC-8F11-3EEB53AE4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4140A9-8A61-4A75-94B3-EFF58240EF6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527FCB-8E6E-455A-8F39-762D8B7537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F838B6-8106-485A-A71D-5D0E6E13A434}"/>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6" name="Footer Placeholder 5">
            <a:extLst>
              <a:ext uri="{FF2B5EF4-FFF2-40B4-BE49-F238E27FC236}">
                <a16:creationId xmlns:a16="http://schemas.microsoft.com/office/drawing/2014/main" id="{88C55233-AAEA-48E7-8F65-556CB2D7B4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686AAC-497C-4BF2-9CA9-B032C7D8E204}"/>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2053357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1591-A403-4B34-888B-EAD3899A58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B2D111-9298-4BCF-A12B-6B57053CDB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350E0A-C6DF-45C2-A1C2-57B826B7023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8D7DF0-5F33-4891-A82F-9B5AEF3818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1E0640-A01F-4819-9D83-DB2F0C84D7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2E5CCD-EFF5-47E6-921E-2507F65A5443}"/>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8" name="Footer Placeholder 7">
            <a:extLst>
              <a:ext uri="{FF2B5EF4-FFF2-40B4-BE49-F238E27FC236}">
                <a16:creationId xmlns:a16="http://schemas.microsoft.com/office/drawing/2014/main" id="{493936A6-F9E7-4382-881A-82FEFBD8CA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0B7B60-6CF9-4B4F-B06A-E7D573102C9E}"/>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3854388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D8C9C-9D46-469D-A9EB-DE84AF023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44DDFF-F0E4-41C3-8819-20736F771D43}"/>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4" name="Footer Placeholder 3">
            <a:extLst>
              <a:ext uri="{FF2B5EF4-FFF2-40B4-BE49-F238E27FC236}">
                <a16:creationId xmlns:a16="http://schemas.microsoft.com/office/drawing/2014/main" id="{D1CAD033-DB72-40F3-AF9F-9C93D64AEB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07ABA9-7639-4854-B22F-499184725B6D}"/>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2925443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7A0E49-FCE4-42F2-B3F6-2056983575A4}"/>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3" name="Footer Placeholder 2">
            <a:extLst>
              <a:ext uri="{FF2B5EF4-FFF2-40B4-BE49-F238E27FC236}">
                <a16:creationId xmlns:a16="http://schemas.microsoft.com/office/drawing/2014/main" id="{20CF52E9-3918-4FD8-BAE8-398696D667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15750A-17BA-467B-BF40-0031E8CC3E48}"/>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3280959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53E73-8445-4047-A4AD-13E75E4CB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FEFD53-E92F-4E63-8A68-713F8F96AE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7C7276C-ACA1-4F51-825F-58B9B26D7B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3EE06-CF06-44D7-97BB-6176E8E51A44}"/>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6" name="Footer Placeholder 5">
            <a:extLst>
              <a:ext uri="{FF2B5EF4-FFF2-40B4-BE49-F238E27FC236}">
                <a16:creationId xmlns:a16="http://schemas.microsoft.com/office/drawing/2014/main" id="{E6EEDC37-AE18-44E6-813D-BAD3624546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CB837-A361-48C3-9B22-835CFB74A1E0}"/>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2387004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F4E6-C9DA-465D-8982-A416F496CC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266784-46F7-4AA6-827E-3E50E32DD1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3B5E56-A9A4-4E30-BC3B-1785753B02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F1885D-A095-4358-B6FC-B51DF6A509B6}"/>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6" name="Footer Placeholder 5">
            <a:extLst>
              <a:ext uri="{FF2B5EF4-FFF2-40B4-BE49-F238E27FC236}">
                <a16:creationId xmlns:a16="http://schemas.microsoft.com/office/drawing/2014/main" id="{179A2544-AED2-495A-8F67-DD5C5C5A70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2CC4F-F3E7-4F47-98B8-FAB13A198915}"/>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2639094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3E16-529F-4355-BEE2-8E55C643C4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1392E-1D5F-40B5-B91F-0B7C6C58A1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9E198-29C7-4161-AF12-F6D2E7668E45}"/>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5" name="Footer Placeholder 4">
            <a:extLst>
              <a:ext uri="{FF2B5EF4-FFF2-40B4-BE49-F238E27FC236}">
                <a16:creationId xmlns:a16="http://schemas.microsoft.com/office/drawing/2014/main" id="{8FEC22B9-5479-4857-8C89-0B45A32022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02084-CB7E-43E2-B7DC-F1BA41B893B4}"/>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41536951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23EE6E-9F74-4424-976C-06394B5E8B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F3312C-846D-463A-A3C8-76967C147F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2D103E-F90A-4A8B-8E15-AB545CAD3B3F}"/>
              </a:ext>
            </a:extLst>
          </p:cNvPr>
          <p:cNvSpPr>
            <a:spLocks noGrp="1"/>
          </p:cNvSpPr>
          <p:nvPr>
            <p:ph type="dt" sz="half" idx="10"/>
          </p:nvPr>
        </p:nvSpPr>
        <p:spPr/>
        <p:txBody>
          <a:bodyPr/>
          <a:lstStyle/>
          <a:p>
            <a:fld id="{0346D96C-94AB-40FF-9165-031B7371D3C6}" type="datetimeFigureOut">
              <a:rPr lang="en-US" smtClean="0"/>
              <a:t>10/22/2020</a:t>
            </a:fld>
            <a:endParaRPr lang="en-US"/>
          </a:p>
        </p:txBody>
      </p:sp>
      <p:sp>
        <p:nvSpPr>
          <p:cNvPr id="5" name="Footer Placeholder 4">
            <a:extLst>
              <a:ext uri="{FF2B5EF4-FFF2-40B4-BE49-F238E27FC236}">
                <a16:creationId xmlns:a16="http://schemas.microsoft.com/office/drawing/2014/main" id="{B5C7B3AD-5CDE-43CE-9FC9-421443AB1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4D772-E0D6-4BED-86E7-C88CE11DFAE2}"/>
              </a:ext>
            </a:extLst>
          </p:cNvPr>
          <p:cNvSpPr>
            <a:spLocks noGrp="1"/>
          </p:cNvSpPr>
          <p:nvPr>
            <p:ph type="sldNum" sz="quarter" idx="12"/>
          </p:nvPr>
        </p:nvSpPr>
        <p:spPr/>
        <p:txBody>
          <a:bodyPr/>
          <a:lstStyle/>
          <a:p>
            <a:fld id="{66705225-F966-43B9-BBB9-792ABA5AEBAB}" type="slidenum">
              <a:rPr lang="en-US" smtClean="0"/>
              <a:t>‹#›</a:t>
            </a:fld>
            <a:endParaRPr lang="en-US"/>
          </a:p>
        </p:txBody>
      </p:sp>
    </p:spTree>
    <p:extLst>
      <p:ext uri="{BB962C8B-B14F-4D97-AF65-F5344CB8AC3E}">
        <p14:creationId xmlns:p14="http://schemas.microsoft.com/office/powerpoint/2010/main" val="333810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none" baseline="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10/22/2020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10/22/2020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10/22/2020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6CDBB-C6C0-492B-8616-42BA2C804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2171CF-8D47-4364-AF3A-038051FA9D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0BC1CD-B8F9-42DD-B4A6-5FFB881D5F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6D96C-94AB-40FF-9165-031B7371D3C6}" type="datetimeFigureOut">
              <a:rPr lang="en-US" smtClean="0"/>
              <a:t>10/22/2020</a:t>
            </a:fld>
            <a:endParaRPr lang="en-US"/>
          </a:p>
        </p:txBody>
      </p:sp>
      <p:sp>
        <p:nvSpPr>
          <p:cNvPr id="5" name="Footer Placeholder 4">
            <a:extLst>
              <a:ext uri="{FF2B5EF4-FFF2-40B4-BE49-F238E27FC236}">
                <a16:creationId xmlns:a16="http://schemas.microsoft.com/office/drawing/2014/main" id="{E1A716AC-249B-459F-A752-A9D43907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498E9AD-96EC-4EB8-9FA0-1A9F130DB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05225-F966-43B9-BBB9-792ABA5AEBAB}" type="slidenum">
              <a:rPr lang="en-US" smtClean="0"/>
              <a:t>‹#›</a:t>
            </a:fld>
            <a:endParaRPr lang="en-US"/>
          </a:p>
        </p:txBody>
      </p:sp>
    </p:spTree>
    <p:extLst>
      <p:ext uri="{BB962C8B-B14F-4D97-AF65-F5344CB8AC3E}">
        <p14:creationId xmlns:p14="http://schemas.microsoft.com/office/powerpoint/2010/main" val="28712561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mdhd.sharepoint.com/:x:/s/PIO/ER3oMf7VPpBNhkFqHlriiW0B6SyK0R9EpJsZFI6DbTQ0Fg?e=4%3AfZ9g0b&amp;at=9&amp;CID=74B2593C-6345-44C3-8E2D-2F24CAE34CC3&amp;wdLOR=c297595DC-37BA-4F8B-99EF-E3A5126C210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chigan.gov/coronavirus/0,9753,7-406-98178_98455-541962--,00.html" TargetMode="External"/><Relationship Id="rId2" Type="http://schemas.openxmlformats.org/officeDocument/2006/relationships/hyperlink" Target="https://www.michigan.gov/coronavirus/0,9753,7-406-98178_98455-533660--,00.html" TargetMode="External"/><Relationship Id="rId1" Type="http://schemas.openxmlformats.org/officeDocument/2006/relationships/slideLayout" Target="../slideLayouts/slideLayout2.xml"/><Relationship Id="rId5" Type="http://schemas.openxmlformats.org/officeDocument/2006/relationships/hyperlink" Target="https://www.michigan.gov/documents/coronavirus/MDHHS_Epidemic_Order_Oct._9_FINAL_704767_7.pdf" TargetMode="External"/><Relationship Id="rId4" Type="http://schemas.openxmlformats.org/officeDocument/2006/relationships/hyperlink" Target="https://www.michigan.gov/documents/coronavirus/Epidemic_Order_1-page_Oct._9_FINAL_704765_7.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wbandproducts.com/store/double-layer-performance-face-mask-for-brass-and-wind-players-with-optional-perfomance-slit-3-pack.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michigan.gov/climateandenergy/0,4580,7-364-85453_85455_85516_85523-539583--,00.htm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ichigan.gov/documents/climateandenergy/Air_Quality_Best_Practices_704300_7.pdf"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mailto:info@dhd10.org" TargetMode="External"/><Relationship Id="rId7" Type="http://schemas.openxmlformats.org/officeDocument/2006/relationships/hyperlink" Target="https://www.cmdhd.org/novel-coronavirus" TargetMode="External"/><Relationship Id="rId2" Type="http://schemas.openxmlformats.org/officeDocument/2006/relationships/hyperlink" Target="mailto:info@cmdhd.org" TargetMode="External"/><Relationship Id="rId1" Type="http://schemas.openxmlformats.org/officeDocument/2006/relationships/slideLayout" Target="../slideLayouts/slideLayout8.xml"/><Relationship Id="rId6" Type="http://schemas.openxmlformats.org/officeDocument/2006/relationships/hyperlink" Target="https://www.mmdhd.org/novel-coronavirus/" TargetMode="External"/><Relationship Id="rId5" Type="http://schemas.openxmlformats.org/officeDocument/2006/relationships/hyperlink" Target="https://www.dhd10.org/coronavirus/" TargetMode="External"/><Relationship Id="rId4" Type="http://schemas.openxmlformats.org/officeDocument/2006/relationships/hyperlink" Target="https://www.mmdhd.org/contact/"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cdc.gov/coronavirus/2019-ncov/if-you-are-sick/end-home-isolation.html?CDC_AA_refVal=https%3A%2F%2Fwww.cdc.gov%2Fcoronavirus%2F2019-ncov%2Fprevent-getting-sick%2Fwhen-its-safe.html" TargetMode="External"/><Relationship Id="rId2" Type="http://schemas.openxmlformats.org/officeDocument/2006/relationships/hyperlink" Target="https://www.cdc.gov/coronavirus/2019-ncov/community/general-business-faq.html" TargetMode="External"/><Relationship Id="rId1" Type="http://schemas.openxmlformats.org/officeDocument/2006/relationships/slideLayout" Target="../slideLayouts/slideLayout2.xml"/><Relationship Id="rId5" Type="http://schemas.openxmlformats.org/officeDocument/2006/relationships/hyperlink" Target="https://www.acpjournals.org/doi/full/10.7326/M20-1495" TargetMode="External"/><Relationship Id="rId4" Type="http://schemas.openxmlformats.org/officeDocument/2006/relationships/hyperlink" Target="https://www.osha.gov/Publications/OSHA4045.pdf"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cdc.gov/coronavirus/2019-ncov/php/contact-tracing/contact-tracing-plan/appendix.htm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cmdhd.org/" TargetMode="External"/><Relationship Id="rId2" Type="http://schemas.openxmlformats.org/officeDocument/2006/relationships/hyperlink" Target="mailto:jmorse@cmdhd.org" TargetMode="External"/><Relationship Id="rId1" Type="http://schemas.openxmlformats.org/officeDocument/2006/relationships/slideLayout" Target="../slideLayouts/slideLayout4.xml"/><Relationship Id="rId6" Type="http://schemas.openxmlformats.org/officeDocument/2006/relationships/hyperlink" Target="http://www.mmdhd.org/" TargetMode="External"/><Relationship Id="rId5" Type="http://schemas.openxmlformats.org/officeDocument/2006/relationships/hyperlink" Target="http://www.dhd10.org/" TargetMode="External"/><Relationship Id="rId4" Type="http://schemas.openxmlformats.org/officeDocument/2006/relationships/hyperlink" Target="mailto:khughes@dhd10.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www.massgeneral.org/assets/MGH/pdf/medicine/infectious-diseases/COVID-19%20School%20and%20Community%20Resource%20Library_July%206%202020.pdf#page=12&amp;zoom=100,96,96"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hyperlink" Target="https://experience.arcgis.com/experience/fb52d598982f41faac714b5ebe32e7d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6158-7D55-4BFB-87D1-1DC5A1BB41D4}"/>
              </a:ext>
            </a:extLst>
          </p:cNvPr>
          <p:cNvSpPr>
            <a:spLocks noGrp="1"/>
          </p:cNvSpPr>
          <p:nvPr>
            <p:ph type="ctrTitle"/>
          </p:nvPr>
        </p:nvSpPr>
        <p:spPr/>
        <p:txBody>
          <a:bodyPr/>
          <a:lstStyle/>
          <a:p>
            <a:r>
              <a:rPr lang="en-US" sz="5400" dirty="0"/>
              <a:t>Back to School 2020-2021</a:t>
            </a:r>
            <a:br>
              <a:rPr lang="en-US" sz="5400" dirty="0"/>
            </a:br>
            <a:r>
              <a:rPr lang="en-US" sz="5400" dirty="0"/>
              <a:t>Update October 22</a:t>
            </a:r>
          </a:p>
        </p:txBody>
      </p:sp>
      <p:sp>
        <p:nvSpPr>
          <p:cNvPr id="3" name="Subtitle 2">
            <a:extLst>
              <a:ext uri="{FF2B5EF4-FFF2-40B4-BE49-F238E27FC236}">
                <a16:creationId xmlns:a16="http://schemas.microsoft.com/office/drawing/2014/main" id="{BAE838B5-BF9A-4E8C-8365-AA25968BB9F8}"/>
              </a:ext>
            </a:extLst>
          </p:cNvPr>
          <p:cNvSpPr>
            <a:spLocks noGrp="1"/>
          </p:cNvSpPr>
          <p:nvPr>
            <p:ph type="subTitle" idx="1"/>
          </p:nvPr>
        </p:nvSpPr>
        <p:spPr/>
        <p:txBody>
          <a:bodyPr>
            <a:normAutofit fontScale="92500" lnSpcReduction="10000"/>
          </a:bodyPr>
          <a:lstStyle/>
          <a:p>
            <a:pPr>
              <a:lnSpc>
                <a:spcPct val="110000"/>
              </a:lnSpc>
            </a:pPr>
            <a:r>
              <a:rPr lang="en-US" dirty="0"/>
              <a:t>Jennifer Morse, MD, MPH, FAAFP</a:t>
            </a:r>
          </a:p>
          <a:p>
            <a:pPr>
              <a:lnSpc>
                <a:spcPct val="110000"/>
              </a:lnSpc>
            </a:pPr>
            <a:r>
              <a:rPr lang="en-US" dirty="0"/>
              <a:t>Medical Director</a:t>
            </a:r>
          </a:p>
          <a:p>
            <a:pPr>
              <a:lnSpc>
                <a:spcPct val="110000"/>
              </a:lnSpc>
            </a:pPr>
            <a:r>
              <a:rPr lang="en-US" dirty="0"/>
              <a:t>CMDHD/MMDHD/DHD#10</a:t>
            </a:r>
          </a:p>
        </p:txBody>
      </p:sp>
    </p:spTree>
    <p:extLst>
      <p:ext uri="{BB962C8B-B14F-4D97-AF65-F5344CB8AC3E}">
        <p14:creationId xmlns:p14="http://schemas.microsoft.com/office/powerpoint/2010/main" val="394587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7AC2-E4E5-42A7-8A68-61AAE3F5DDCD}"/>
              </a:ext>
            </a:extLst>
          </p:cNvPr>
          <p:cNvSpPr>
            <a:spLocks noGrp="1"/>
          </p:cNvSpPr>
          <p:nvPr>
            <p:ph type="title"/>
          </p:nvPr>
        </p:nvSpPr>
        <p:spPr/>
        <p:txBody>
          <a:bodyPr/>
          <a:lstStyle/>
          <a:p>
            <a:r>
              <a:rPr lang="en-US" dirty="0">
                <a:hlinkClick r:id="rId2"/>
              </a:rPr>
              <a:t>Review of Data</a:t>
            </a:r>
            <a:endParaRPr lang="en-US" dirty="0"/>
          </a:p>
        </p:txBody>
      </p:sp>
    </p:spTree>
    <p:extLst>
      <p:ext uri="{BB962C8B-B14F-4D97-AF65-F5344CB8AC3E}">
        <p14:creationId xmlns:p14="http://schemas.microsoft.com/office/powerpoint/2010/main" val="3554788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7F8617B-3846-46AF-8579-8E29C2EA0588}"/>
              </a:ext>
            </a:extLst>
          </p:cNvPr>
          <p:cNvSpPr>
            <a:spLocks noGrp="1"/>
          </p:cNvSpPr>
          <p:nvPr>
            <p:ph type="title"/>
          </p:nvPr>
        </p:nvSpPr>
        <p:spPr>
          <a:xfrm>
            <a:off x="977068" y="918823"/>
            <a:ext cx="4964845" cy="5020353"/>
          </a:xfrm>
        </p:spPr>
        <p:txBody>
          <a:bodyPr>
            <a:normAutofit fontScale="90000"/>
          </a:bodyPr>
          <a:lstStyle/>
          <a:p>
            <a:r>
              <a:rPr lang="en-US" dirty="0"/>
              <a:t>Counties where symptomatic students should have evaluation prior to return to school*</a:t>
            </a:r>
            <a:br>
              <a:rPr lang="en-US" dirty="0"/>
            </a:br>
            <a:br>
              <a:rPr lang="en-US" dirty="0"/>
            </a:br>
            <a:br>
              <a:rPr lang="en-US" dirty="0"/>
            </a:br>
            <a:r>
              <a:rPr lang="en-US" sz="2000" dirty="0"/>
              <a:t>*Also should have evaluation if any concern for exposure to COVID-19, or at the discretion of the school or family</a:t>
            </a:r>
            <a:endParaRPr lang="en-US" dirty="0"/>
          </a:p>
        </p:txBody>
      </p:sp>
      <p:sp>
        <p:nvSpPr>
          <p:cNvPr id="12" name="Rectangle 11">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Content Placeholder 4">
            <a:extLst>
              <a:ext uri="{FF2B5EF4-FFF2-40B4-BE49-F238E27FC236}">
                <a16:creationId xmlns:a16="http://schemas.microsoft.com/office/drawing/2014/main" id="{8707B1CD-E1E7-4A65-9E17-DEA03BD8F19F}"/>
              </a:ext>
            </a:extLst>
          </p:cNvPr>
          <p:cNvSpPr>
            <a:spLocks noGrp="1"/>
          </p:cNvSpPr>
          <p:nvPr>
            <p:ph idx="1"/>
          </p:nvPr>
        </p:nvSpPr>
        <p:spPr>
          <a:xfrm>
            <a:off x="6526025" y="1497717"/>
            <a:ext cx="6144070" cy="4759511"/>
          </a:xfrm>
        </p:spPr>
        <p:txBody>
          <a:bodyPr numCol="2">
            <a:noAutofit/>
          </a:bodyPr>
          <a:lstStyle/>
          <a:p>
            <a:r>
              <a:rPr lang="en-US" sz="3600" dirty="0"/>
              <a:t>ALL OF THEM</a:t>
            </a:r>
          </a:p>
          <a:p>
            <a:pPr marL="0" indent="0">
              <a:buNone/>
            </a:pPr>
            <a:endParaRPr lang="en-US" sz="2400" dirty="0"/>
          </a:p>
        </p:txBody>
      </p:sp>
    </p:spTree>
    <p:extLst>
      <p:ext uri="{BB962C8B-B14F-4D97-AF65-F5344CB8AC3E}">
        <p14:creationId xmlns:p14="http://schemas.microsoft.com/office/powerpoint/2010/main" val="2937972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A66BE-63DD-485A-91C0-D87F6A346289}"/>
              </a:ext>
            </a:extLst>
          </p:cNvPr>
          <p:cNvSpPr>
            <a:spLocks noGrp="1"/>
          </p:cNvSpPr>
          <p:nvPr>
            <p:ph type="title"/>
          </p:nvPr>
        </p:nvSpPr>
        <p:spPr>
          <a:xfrm>
            <a:off x="1464366" y="619540"/>
            <a:ext cx="9601200" cy="763859"/>
          </a:xfrm>
        </p:spPr>
        <p:txBody>
          <a:bodyPr>
            <a:normAutofit fontScale="90000"/>
          </a:bodyPr>
          <a:lstStyle/>
          <a:p>
            <a:pPr algn="ctr"/>
            <a:r>
              <a:rPr lang="en-US" sz="4000" dirty="0"/>
              <a:t>Emergency Orders Under MCL 333.2253</a:t>
            </a:r>
            <a:br>
              <a:rPr lang="en-US" sz="3200" dirty="0"/>
            </a:br>
            <a:r>
              <a:rPr lang="en-US" sz="2400" dirty="0"/>
              <a:t>All orders can be found at </a:t>
            </a:r>
            <a:r>
              <a:rPr lang="en-US" sz="2400" dirty="0">
                <a:hlinkClick r:id="rId2"/>
              </a:rPr>
              <a:t>https://www.michigan.gov/coronavirus/0,9753,7-406-98178_98455-533660--,00.html</a:t>
            </a:r>
            <a:r>
              <a:rPr lang="en-US" sz="2400" dirty="0"/>
              <a:t> </a:t>
            </a:r>
          </a:p>
        </p:txBody>
      </p:sp>
      <p:sp>
        <p:nvSpPr>
          <p:cNvPr id="3" name="Content Placeholder 2">
            <a:extLst>
              <a:ext uri="{FF2B5EF4-FFF2-40B4-BE49-F238E27FC236}">
                <a16:creationId xmlns:a16="http://schemas.microsoft.com/office/drawing/2014/main" id="{DE34F533-5844-41C0-A9B9-3040828DCB17}"/>
              </a:ext>
            </a:extLst>
          </p:cNvPr>
          <p:cNvSpPr>
            <a:spLocks noGrp="1"/>
          </p:cNvSpPr>
          <p:nvPr>
            <p:ph idx="1"/>
          </p:nvPr>
        </p:nvSpPr>
        <p:spPr>
          <a:xfrm>
            <a:off x="1152939" y="2324304"/>
            <a:ext cx="10800522" cy="5408341"/>
          </a:xfrm>
        </p:spPr>
        <p:txBody>
          <a:bodyPr>
            <a:normAutofit/>
          </a:bodyPr>
          <a:lstStyle/>
          <a:p>
            <a:r>
              <a:rPr lang="en-US" dirty="0"/>
              <a:t>Emergency Order Under MCL 333.2253 – Gathering Prohibition and Face Covering Order reissued October 9</a:t>
            </a:r>
            <a:r>
              <a:rPr lang="en-US" baseline="30000" dirty="0"/>
              <a:t>th</a:t>
            </a:r>
            <a:r>
              <a:rPr lang="en-US" dirty="0"/>
              <a:t> </a:t>
            </a:r>
          </a:p>
          <a:p>
            <a:pPr lvl="1"/>
            <a:r>
              <a:rPr lang="en-US" dirty="0"/>
              <a:t>Order </a:t>
            </a:r>
            <a:r>
              <a:rPr lang="en-US" dirty="0">
                <a:hlinkClick r:id="rId3"/>
              </a:rPr>
              <a:t>https://www.michigan.gov/coronavirus/0,9753,7-406-98178_98455-541962--,00.html</a:t>
            </a:r>
            <a:endParaRPr lang="en-US" dirty="0"/>
          </a:p>
          <a:p>
            <a:pPr lvl="1"/>
            <a:r>
              <a:rPr lang="en-US" dirty="0"/>
              <a:t>Infographic </a:t>
            </a:r>
            <a:r>
              <a:rPr lang="en-US" dirty="0">
                <a:hlinkClick r:id="rId4"/>
              </a:rPr>
              <a:t>https://www.michigan.gov/documents/coronavirus/Epidemic_Order_1-page_Oct._9_FINAL_704765_7.pdf</a:t>
            </a:r>
            <a:endParaRPr lang="en-US" dirty="0"/>
          </a:p>
          <a:p>
            <a:pPr lvl="1"/>
            <a:r>
              <a:rPr lang="en-US" dirty="0"/>
              <a:t>Fact Sheet </a:t>
            </a:r>
            <a:r>
              <a:rPr lang="en-US" dirty="0">
                <a:hlinkClick r:id="rId5"/>
              </a:rPr>
              <a:t>https://www.michigan.gov/documents/coronavirus/MDHHS_Epidemic_Order_Oct._9_FINAL_704767_7.pdf</a:t>
            </a:r>
            <a:r>
              <a:rPr lang="en-US" dirty="0"/>
              <a:t> </a:t>
            </a:r>
          </a:p>
        </p:txBody>
      </p:sp>
    </p:spTree>
    <p:extLst>
      <p:ext uri="{BB962C8B-B14F-4D97-AF65-F5344CB8AC3E}">
        <p14:creationId xmlns:p14="http://schemas.microsoft.com/office/powerpoint/2010/main" val="440216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C1797-0501-4872-9BFA-20267C3A6D9C}"/>
              </a:ext>
            </a:extLst>
          </p:cNvPr>
          <p:cNvSpPr>
            <a:spLocks noGrp="1"/>
          </p:cNvSpPr>
          <p:nvPr>
            <p:ph type="title"/>
          </p:nvPr>
        </p:nvSpPr>
        <p:spPr>
          <a:xfrm>
            <a:off x="1371600" y="685800"/>
            <a:ext cx="9601200" cy="957470"/>
          </a:xfrm>
        </p:spPr>
        <p:txBody>
          <a:bodyPr/>
          <a:lstStyle/>
          <a:p>
            <a:r>
              <a:rPr lang="en-US" dirty="0"/>
              <a:t>Changes</a:t>
            </a:r>
          </a:p>
        </p:txBody>
      </p:sp>
      <p:sp>
        <p:nvSpPr>
          <p:cNvPr id="3" name="Content Placeholder 2">
            <a:extLst>
              <a:ext uri="{FF2B5EF4-FFF2-40B4-BE49-F238E27FC236}">
                <a16:creationId xmlns:a16="http://schemas.microsoft.com/office/drawing/2014/main" id="{09F30E03-BA84-4902-BCEB-B9378005EF8E}"/>
              </a:ext>
            </a:extLst>
          </p:cNvPr>
          <p:cNvSpPr>
            <a:spLocks noGrp="1"/>
          </p:cNvSpPr>
          <p:nvPr>
            <p:ph idx="1"/>
          </p:nvPr>
        </p:nvSpPr>
        <p:spPr>
          <a:xfrm>
            <a:off x="1371600" y="1643270"/>
            <a:ext cx="10237304" cy="4996070"/>
          </a:xfrm>
        </p:spPr>
        <p:txBody>
          <a:bodyPr>
            <a:normAutofit/>
          </a:bodyPr>
          <a:lstStyle/>
          <a:p>
            <a:r>
              <a:rPr lang="en-US" dirty="0"/>
              <a:t>Additions:</a:t>
            </a:r>
          </a:p>
          <a:p>
            <a:pPr lvl="1"/>
            <a:r>
              <a:rPr lang="en-US" dirty="0"/>
              <a:t>Gathering at a retail store, </a:t>
            </a:r>
            <a:r>
              <a:rPr lang="en-US" b="1" dirty="0"/>
              <a:t>library</a:t>
            </a:r>
            <a:r>
              <a:rPr lang="en-US" dirty="0"/>
              <a:t>, or museum may not exceed 50% of total occupancy limit established by Fire Marshal.</a:t>
            </a:r>
          </a:p>
          <a:p>
            <a:pPr lvl="1"/>
            <a:r>
              <a:rPr lang="en-US" dirty="0"/>
              <a:t>Gatherings at recreational sports and exercise facilities </a:t>
            </a:r>
            <a:r>
              <a:rPr lang="en-US" b="1" dirty="0"/>
              <a:t>cannot:</a:t>
            </a:r>
          </a:p>
          <a:p>
            <a:pPr lvl="2"/>
            <a:r>
              <a:rPr lang="en-US" b="1" dirty="0"/>
              <a:t>exceed 25% of the total occupancy limits established by the Fire Marshal</a:t>
            </a:r>
          </a:p>
          <a:p>
            <a:pPr lvl="2"/>
            <a:r>
              <a:rPr lang="en-US" dirty="0"/>
              <a:t>Have less than six feet of distance between each workout station.</a:t>
            </a:r>
          </a:p>
          <a:p>
            <a:pPr lvl="1"/>
            <a:r>
              <a:rPr lang="en-US" dirty="0"/>
              <a:t>Gatherings at professional sports and entertainment facilities, including arenas, cinemas, concert halls, performance venues, sporting venues, and stadiums and theater must ensure that patrons not of the same household maintain six feet of distance (e.g. stagger group seating upon reservation, close off every other row, etc.).</a:t>
            </a:r>
          </a:p>
          <a:p>
            <a:pPr lvl="1"/>
            <a:r>
              <a:rPr lang="en-US" dirty="0"/>
              <a:t>Gatherings at indoor pools may not exceed 25% of bather capacity limits</a:t>
            </a:r>
          </a:p>
        </p:txBody>
      </p:sp>
    </p:spTree>
    <p:extLst>
      <p:ext uri="{BB962C8B-B14F-4D97-AF65-F5344CB8AC3E}">
        <p14:creationId xmlns:p14="http://schemas.microsoft.com/office/powerpoint/2010/main" val="234020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CCEB9-AEF5-49F7-BB30-4E4CD3D5C563}"/>
              </a:ext>
            </a:extLst>
          </p:cNvPr>
          <p:cNvSpPr>
            <a:spLocks noGrp="1"/>
          </p:cNvSpPr>
          <p:nvPr>
            <p:ph type="title"/>
          </p:nvPr>
        </p:nvSpPr>
        <p:spPr/>
        <p:txBody>
          <a:bodyPr/>
          <a:lstStyle/>
          <a:p>
            <a:r>
              <a:rPr lang="en-US" dirty="0"/>
              <a:t>Face Covering </a:t>
            </a:r>
          </a:p>
        </p:txBody>
      </p:sp>
      <p:sp>
        <p:nvSpPr>
          <p:cNvPr id="3" name="Content Placeholder 2">
            <a:extLst>
              <a:ext uri="{FF2B5EF4-FFF2-40B4-BE49-F238E27FC236}">
                <a16:creationId xmlns:a16="http://schemas.microsoft.com/office/drawing/2014/main" id="{8A530DF0-F7D1-4B92-8BB9-63719AD1D516}"/>
              </a:ext>
            </a:extLst>
          </p:cNvPr>
          <p:cNvSpPr>
            <a:spLocks noGrp="1"/>
          </p:cNvSpPr>
          <p:nvPr>
            <p:ph idx="1"/>
          </p:nvPr>
        </p:nvSpPr>
        <p:spPr>
          <a:xfrm>
            <a:off x="1371600" y="1842051"/>
            <a:ext cx="9919252" cy="4505739"/>
          </a:xfrm>
        </p:spPr>
        <p:txBody>
          <a:bodyPr>
            <a:normAutofit/>
          </a:bodyPr>
          <a:lstStyle/>
          <a:p>
            <a:r>
              <a:rPr lang="en-US" dirty="0"/>
              <a:t>“Face covering” means a covering that covers at least the nose and mouth.</a:t>
            </a:r>
          </a:p>
          <a:p>
            <a:r>
              <a:rPr lang="en-US" dirty="0"/>
              <a:t>(c) All child-care organizations must not permit gatherings unless face coverings are worn by:</a:t>
            </a:r>
          </a:p>
          <a:p>
            <a:pPr lvl="1"/>
            <a:r>
              <a:rPr lang="en-US" dirty="0"/>
              <a:t>(1) All staff and all children 2 years and older when on a school bus or other transportation provided by the child-care organization or camp;</a:t>
            </a:r>
          </a:p>
          <a:p>
            <a:pPr lvl="1"/>
            <a:r>
              <a:rPr lang="en-US" dirty="0"/>
              <a:t>(2) All staff and all children 4 years and older when in indoor hallways and common areas. Face coverings should be encouraged for children 2 years and older when in indoor hallways; and</a:t>
            </a:r>
          </a:p>
          <a:p>
            <a:pPr lvl="1"/>
            <a:r>
              <a:rPr lang="en-US" dirty="0"/>
              <a:t>(3) All staff and all children 5 years and older when in classrooms, homes, cabins, or similar indoor settings. Face coverings should be encouraged for children 2 years and older when in these settings.</a:t>
            </a:r>
          </a:p>
        </p:txBody>
      </p:sp>
    </p:spTree>
    <p:extLst>
      <p:ext uri="{BB962C8B-B14F-4D97-AF65-F5344CB8AC3E}">
        <p14:creationId xmlns:p14="http://schemas.microsoft.com/office/powerpoint/2010/main" val="413957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9E47B-D45B-4384-B28E-A43627E013BD}"/>
              </a:ext>
            </a:extLst>
          </p:cNvPr>
          <p:cNvSpPr>
            <a:spLocks noGrp="1"/>
          </p:cNvSpPr>
          <p:nvPr>
            <p:ph type="title"/>
          </p:nvPr>
        </p:nvSpPr>
        <p:spPr/>
        <p:txBody>
          <a:bodyPr/>
          <a:lstStyle/>
          <a:p>
            <a:r>
              <a:rPr lang="en-US" dirty="0"/>
              <a:t>Contact Tracing</a:t>
            </a:r>
          </a:p>
        </p:txBody>
      </p:sp>
      <p:sp>
        <p:nvSpPr>
          <p:cNvPr id="3" name="Content Placeholder 2">
            <a:extLst>
              <a:ext uri="{FF2B5EF4-FFF2-40B4-BE49-F238E27FC236}">
                <a16:creationId xmlns:a16="http://schemas.microsoft.com/office/drawing/2014/main" id="{8AACB66C-D60A-4B9D-BCA0-2F2C2A5DBD8E}"/>
              </a:ext>
            </a:extLst>
          </p:cNvPr>
          <p:cNvSpPr>
            <a:spLocks noGrp="1"/>
          </p:cNvSpPr>
          <p:nvPr>
            <p:ph idx="1"/>
          </p:nvPr>
        </p:nvSpPr>
        <p:spPr>
          <a:xfrm>
            <a:off x="1371600" y="1782416"/>
            <a:ext cx="9601200" cy="4181707"/>
          </a:xfrm>
        </p:spPr>
        <p:txBody>
          <a:bodyPr>
            <a:normAutofit lnSpcReduction="10000"/>
          </a:bodyPr>
          <a:lstStyle/>
          <a:p>
            <a:r>
              <a:rPr lang="en-US" dirty="0"/>
              <a:t>Follow facilities </a:t>
            </a:r>
            <a:r>
              <a:rPr lang="en-US" b="1" dirty="0"/>
              <a:t>must maintain accurate records, including date and time of entry, names of patrons, and contact information,</a:t>
            </a:r>
            <a:r>
              <a:rPr lang="en-US" dirty="0"/>
              <a:t> to aid with contact tracing, and denies entry for a gathering to any visitor who does not provide, at a minimum, their name and phone number:</a:t>
            </a:r>
          </a:p>
          <a:p>
            <a:pPr lvl="1"/>
            <a:r>
              <a:rPr lang="en-US" dirty="0"/>
              <a:t>(1) All businesses or operations that provide barbering, cosmetology services, body art services (including tattooing and body piercing), tanning services, massage services, or similar personal care services;</a:t>
            </a:r>
          </a:p>
          <a:p>
            <a:pPr lvl="1"/>
            <a:r>
              <a:rPr lang="en-US" dirty="0"/>
              <a:t>(2) </a:t>
            </a:r>
            <a:r>
              <a:rPr lang="en-US" b="1" dirty="0"/>
              <a:t>Sports and entertainment facilities </a:t>
            </a:r>
            <a:r>
              <a:rPr lang="en-US" dirty="0"/>
              <a:t>(except outdoor, </a:t>
            </a:r>
            <a:r>
              <a:rPr lang="en-US" dirty="0" err="1"/>
              <a:t>unticketed</a:t>
            </a:r>
            <a:r>
              <a:rPr lang="en-US" dirty="0"/>
              <a:t> sporting events), including arenas, cinemas, </a:t>
            </a:r>
            <a:r>
              <a:rPr lang="en-US" b="1" dirty="0"/>
              <a:t>concert halls, performance venues</a:t>
            </a:r>
            <a:r>
              <a:rPr lang="en-US" dirty="0"/>
              <a:t>, </a:t>
            </a:r>
            <a:r>
              <a:rPr lang="en-US" b="1" dirty="0"/>
              <a:t>sporting venues, stadiums </a:t>
            </a:r>
            <a:r>
              <a:rPr lang="en-US" dirty="0"/>
              <a:t>and theaters, as well as places of public amusement, such as amusement parks, arcades, bingo halls, bowling centers, skating rinks, and trampoline parks;</a:t>
            </a:r>
          </a:p>
          <a:p>
            <a:pPr lvl="1"/>
            <a:r>
              <a:rPr lang="en-US" dirty="0"/>
              <a:t>(3) Gymnasiums, fitness centers, recreation centers, exercise facilities, exercise studios, bowling centers, roller rinks, ice rinks, and like facilities.</a:t>
            </a:r>
          </a:p>
        </p:txBody>
      </p:sp>
    </p:spTree>
    <p:extLst>
      <p:ext uri="{BB962C8B-B14F-4D97-AF65-F5344CB8AC3E}">
        <p14:creationId xmlns:p14="http://schemas.microsoft.com/office/powerpoint/2010/main" val="277216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C6E53-730C-4956-8459-CA50C8BCE108}"/>
              </a:ext>
            </a:extLst>
          </p:cNvPr>
          <p:cNvSpPr>
            <a:spLocks noGrp="1"/>
          </p:cNvSpPr>
          <p:nvPr>
            <p:ph type="title"/>
          </p:nvPr>
        </p:nvSpPr>
        <p:spPr>
          <a:xfrm>
            <a:off x="1371600" y="473766"/>
            <a:ext cx="10502348" cy="1485900"/>
          </a:xfrm>
        </p:spPr>
        <p:txBody>
          <a:bodyPr/>
          <a:lstStyle/>
          <a:p>
            <a:r>
              <a:rPr lang="en-US" dirty="0"/>
              <a:t>Band, Choir and Orchestra Guidance from MDHHS 10/13/20</a:t>
            </a:r>
          </a:p>
        </p:txBody>
      </p:sp>
      <p:sp>
        <p:nvSpPr>
          <p:cNvPr id="3" name="Content Placeholder 2">
            <a:extLst>
              <a:ext uri="{FF2B5EF4-FFF2-40B4-BE49-F238E27FC236}">
                <a16:creationId xmlns:a16="http://schemas.microsoft.com/office/drawing/2014/main" id="{A5418492-56DE-43E4-AF53-A513ED721BD9}"/>
              </a:ext>
            </a:extLst>
          </p:cNvPr>
          <p:cNvSpPr>
            <a:spLocks noGrp="1"/>
          </p:cNvSpPr>
          <p:nvPr>
            <p:ph idx="1"/>
          </p:nvPr>
        </p:nvSpPr>
        <p:spPr>
          <a:xfrm>
            <a:off x="1371600" y="1847849"/>
            <a:ext cx="10820400" cy="4910759"/>
          </a:xfrm>
        </p:spPr>
        <p:txBody>
          <a:bodyPr>
            <a:normAutofit fontScale="92500" lnSpcReduction="20000"/>
          </a:bodyPr>
          <a:lstStyle/>
          <a:p>
            <a:r>
              <a:rPr lang="en-US" dirty="0"/>
              <a:t>Should wear cloth face coverings and socially distance at all times.</a:t>
            </a:r>
          </a:p>
          <a:p>
            <a:pPr lvl="1"/>
            <a:r>
              <a:rPr lang="en-US" dirty="0"/>
              <a:t>Slit masks are permitted only while students are playing wind or brass instruments.</a:t>
            </a:r>
          </a:p>
          <a:p>
            <a:pPr lvl="1"/>
            <a:r>
              <a:rPr lang="en-US" dirty="0"/>
              <a:t>(Note from me: An example of slit masks for purchase is here: </a:t>
            </a:r>
            <a:r>
              <a:rPr lang="en-US" dirty="0">
                <a:hlinkClick r:id="rId2"/>
              </a:rPr>
              <a:t>https://www.swbandproducts.com/store/double-layer-performance-face-mask-for-brass-and-wind-players-with-optional-perfomance-slit-3-pack.html</a:t>
            </a:r>
            <a:r>
              <a:rPr lang="en-US" dirty="0"/>
              <a:t> ; You can also just put a small straight slit in a pleated surgical style mask)</a:t>
            </a:r>
          </a:p>
          <a:p>
            <a:r>
              <a:rPr lang="en-US" dirty="0"/>
              <a:t>Place students facing the same direction with a distance of at least 6 feet between each child in all directions.</a:t>
            </a:r>
          </a:p>
          <a:p>
            <a:r>
              <a:rPr lang="en-US" dirty="0"/>
              <a:t>Vocal performances should be conducted with cloth face coverings on and the maximum possible distancing.</a:t>
            </a:r>
          </a:p>
          <a:p>
            <a:pPr lvl="1"/>
            <a:r>
              <a:rPr lang="en-US" dirty="0"/>
              <a:t>Six feet of distance is the minimum recommendation, and 12 feet is preferred when possible</a:t>
            </a:r>
          </a:p>
          <a:p>
            <a:r>
              <a:rPr lang="en-US" dirty="0"/>
              <a:t>All music stands, chairs, and other frequently touched surfaces should be disinfected between classes.</a:t>
            </a:r>
          </a:p>
          <a:p>
            <a:r>
              <a:rPr lang="en-US" dirty="0"/>
              <a:t>When possible, instruments should be fitted with bell covers consisting of a minimum of two layers of dense fabric. Bell covers should be made of a non-stretchy material</a:t>
            </a:r>
          </a:p>
          <a:p>
            <a:r>
              <a:rPr lang="en-US" dirty="0"/>
              <a:t>Spit valves should be emptied away from others into an absorbent, disposable material that can be discarded</a:t>
            </a:r>
          </a:p>
          <a:p>
            <a:endParaRPr lang="en-US" dirty="0"/>
          </a:p>
        </p:txBody>
      </p:sp>
    </p:spTree>
    <p:extLst>
      <p:ext uri="{BB962C8B-B14F-4D97-AF65-F5344CB8AC3E}">
        <p14:creationId xmlns:p14="http://schemas.microsoft.com/office/powerpoint/2010/main" val="98304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EB0CC-F1CF-4B15-A3C2-181DC51ACB96}"/>
              </a:ext>
            </a:extLst>
          </p:cNvPr>
          <p:cNvSpPr>
            <a:spLocks noGrp="1"/>
          </p:cNvSpPr>
          <p:nvPr>
            <p:ph type="title"/>
          </p:nvPr>
        </p:nvSpPr>
        <p:spPr/>
        <p:txBody>
          <a:bodyPr/>
          <a:lstStyle/>
          <a:p>
            <a:r>
              <a:rPr lang="en-US" dirty="0"/>
              <a:t>Band, Choir and Orchestra Guidance</a:t>
            </a:r>
          </a:p>
        </p:txBody>
      </p:sp>
      <p:sp>
        <p:nvSpPr>
          <p:cNvPr id="3" name="Content Placeholder 2">
            <a:extLst>
              <a:ext uri="{FF2B5EF4-FFF2-40B4-BE49-F238E27FC236}">
                <a16:creationId xmlns:a16="http://schemas.microsoft.com/office/drawing/2014/main" id="{43C25CE9-CEA0-4942-9A30-4A6DF9EBA948}"/>
              </a:ext>
            </a:extLst>
          </p:cNvPr>
          <p:cNvSpPr>
            <a:spLocks noGrp="1"/>
          </p:cNvSpPr>
          <p:nvPr>
            <p:ph idx="1"/>
          </p:nvPr>
        </p:nvSpPr>
        <p:spPr>
          <a:xfrm>
            <a:off x="1371600" y="1577009"/>
            <a:ext cx="10325100" cy="4995241"/>
          </a:xfrm>
        </p:spPr>
        <p:txBody>
          <a:bodyPr/>
          <a:lstStyle/>
          <a:p>
            <a:r>
              <a:rPr lang="en-US" dirty="0"/>
              <a:t>Classes should be held outdoors whenever possible. </a:t>
            </a:r>
          </a:p>
          <a:p>
            <a:pPr lvl="1"/>
            <a:r>
              <a:rPr lang="en-US" dirty="0"/>
              <a:t>If classes must be held indoors then occupancy should be decreased, and spacing should be increased as much as possible</a:t>
            </a:r>
          </a:p>
          <a:p>
            <a:pPr lvl="1"/>
            <a:r>
              <a:rPr lang="en-US" dirty="0"/>
              <a:t>If indoor practice is unavoidable, ventilation should be improved in the following ways</a:t>
            </a:r>
          </a:p>
          <a:p>
            <a:pPr lvl="2"/>
            <a:r>
              <a:rPr lang="en-US" dirty="0"/>
              <a:t>Doors and windows should be open unless this poses safety or health risk</a:t>
            </a:r>
          </a:p>
          <a:p>
            <a:pPr lvl="2"/>
            <a:r>
              <a:rPr lang="en-US" dirty="0"/>
              <a:t>Strategic fan placement in exhaust mode can help draw fresh air into the room</a:t>
            </a:r>
          </a:p>
          <a:p>
            <a:pPr lvl="2"/>
            <a:r>
              <a:rPr lang="en-US" dirty="0"/>
              <a:t>Ensure ventilation systems are functioning and maintain air quality for the room’s occupancy level. Inspect air filters</a:t>
            </a:r>
          </a:p>
          <a:p>
            <a:pPr lvl="2"/>
            <a:r>
              <a:rPr lang="en-US" dirty="0"/>
              <a:t>Consider running the HVAC system at maximum outside airflow for two hours before and after the school is occupied. </a:t>
            </a:r>
          </a:p>
          <a:p>
            <a:pPr lvl="2"/>
            <a:r>
              <a:rPr lang="en-US" dirty="0"/>
              <a:t>Portable high-efficiency particulate air (HEPA) fan/filtration systems may be used to enhance air cleaning.</a:t>
            </a:r>
          </a:p>
        </p:txBody>
      </p:sp>
    </p:spTree>
    <p:extLst>
      <p:ext uri="{BB962C8B-B14F-4D97-AF65-F5344CB8AC3E}">
        <p14:creationId xmlns:p14="http://schemas.microsoft.com/office/powerpoint/2010/main" val="832862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CF923-390A-433B-99A1-DCFE08EE7B51}"/>
              </a:ext>
            </a:extLst>
          </p:cNvPr>
          <p:cNvSpPr>
            <a:spLocks noGrp="1"/>
          </p:cNvSpPr>
          <p:nvPr>
            <p:ph type="title"/>
          </p:nvPr>
        </p:nvSpPr>
        <p:spPr/>
        <p:txBody>
          <a:bodyPr>
            <a:normAutofit fontScale="90000"/>
          </a:bodyPr>
          <a:lstStyle/>
          <a:p>
            <a:r>
              <a:rPr lang="en-US" dirty="0"/>
              <a:t>DEADLINE NOV. 15</a:t>
            </a:r>
            <a:r>
              <a:rPr lang="en-US" baseline="30000" dirty="0"/>
              <a:t>th</a:t>
            </a:r>
            <a:r>
              <a:rPr lang="en-US" dirty="0"/>
              <a:t>: Michigan K-12 Public School HVAC Assistance Program </a:t>
            </a:r>
            <a:r>
              <a:rPr lang="en-US" sz="1800" dirty="0">
                <a:hlinkClick r:id="rId2"/>
              </a:rPr>
              <a:t>https://www.michigan.gov/climateandenergy/0,4580,7-364-85453_85455_85516_85523-539583--,00.html</a:t>
            </a:r>
            <a:r>
              <a:rPr lang="en-US" sz="1800" dirty="0"/>
              <a:t> </a:t>
            </a:r>
          </a:p>
        </p:txBody>
      </p:sp>
      <p:sp>
        <p:nvSpPr>
          <p:cNvPr id="3" name="Content Placeholder 2">
            <a:extLst>
              <a:ext uri="{FF2B5EF4-FFF2-40B4-BE49-F238E27FC236}">
                <a16:creationId xmlns:a16="http://schemas.microsoft.com/office/drawing/2014/main" id="{B436EBEF-98BD-494A-A9E1-EC73111D5250}"/>
              </a:ext>
            </a:extLst>
          </p:cNvPr>
          <p:cNvSpPr>
            <a:spLocks noGrp="1"/>
          </p:cNvSpPr>
          <p:nvPr>
            <p:ph idx="1"/>
          </p:nvPr>
        </p:nvSpPr>
        <p:spPr>
          <a:xfrm>
            <a:off x="1371599" y="2286000"/>
            <a:ext cx="10117015" cy="4114800"/>
          </a:xfrm>
        </p:spPr>
        <p:txBody>
          <a:bodyPr>
            <a:normAutofit fontScale="92500" lnSpcReduction="20000"/>
          </a:bodyPr>
          <a:lstStyle/>
          <a:p>
            <a:r>
              <a:rPr lang="en-US" dirty="0"/>
              <a:t>This program will survey Michigan K-12 public schools to gather information on their HVAC systems and identify schools needing assistance with recommendations to reduce infectious aerosol transmission.</a:t>
            </a:r>
          </a:p>
          <a:p>
            <a:pPr lvl="1"/>
            <a:r>
              <a:rPr lang="en-US" dirty="0"/>
              <a:t>take a confidential survey to gather basic information on their HVAC systems, recent improvements, and current needs.  </a:t>
            </a:r>
          </a:p>
          <a:p>
            <a:pPr lvl="1"/>
            <a:r>
              <a:rPr lang="en-US" dirty="0"/>
              <a:t>Completing the survey will assist the State in assessing the status of Michigan schools’ HVAC systems.  </a:t>
            </a:r>
          </a:p>
          <a:p>
            <a:pPr lvl="1"/>
            <a:r>
              <a:rPr lang="en-US" dirty="0"/>
              <a:t>Schools completing the survey are eligible to request free assistance with recommendations to reduce infectious aerosol transmission. </a:t>
            </a:r>
          </a:p>
          <a:p>
            <a:r>
              <a:rPr lang="en-US" dirty="0"/>
              <a:t>Energy Services is extending funding to Michigan licensed HVAC contractors to complete the onsite HVAC inspection checklist to make recommendations and cost estimates for implementation.  </a:t>
            </a:r>
          </a:p>
          <a:p>
            <a:pPr lvl="1"/>
            <a:r>
              <a:rPr lang="en-US" dirty="0"/>
              <a:t>The maximum award is $15,000 per applicant, with a maximum payment of $1,500 per completed checklist.  Awards will be given on a first come, first served basis until funding is depleted.  </a:t>
            </a:r>
          </a:p>
        </p:txBody>
      </p:sp>
    </p:spTree>
    <p:extLst>
      <p:ext uri="{BB962C8B-B14F-4D97-AF65-F5344CB8AC3E}">
        <p14:creationId xmlns:p14="http://schemas.microsoft.com/office/powerpoint/2010/main" val="161490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B041E-BBF9-40A1-AF78-A35579782ABC}"/>
              </a:ext>
            </a:extLst>
          </p:cNvPr>
          <p:cNvSpPr>
            <a:spLocks noGrp="1"/>
          </p:cNvSpPr>
          <p:nvPr>
            <p:ph type="title"/>
          </p:nvPr>
        </p:nvSpPr>
        <p:spPr>
          <a:xfrm>
            <a:off x="2573215" y="6351377"/>
            <a:ext cx="7913077" cy="593289"/>
          </a:xfrm>
        </p:spPr>
        <p:txBody>
          <a:bodyPr>
            <a:normAutofit/>
          </a:bodyPr>
          <a:lstStyle/>
          <a:p>
            <a:r>
              <a:rPr lang="en-US" sz="1400" dirty="0">
                <a:hlinkClick r:id="rId2"/>
              </a:rPr>
              <a:t>https://www.michigan.gov/documents/climateandenergy/Air_Quality_Best_Practices_704300_7.pdf</a:t>
            </a:r>
            <a:r>
              <a:rPr lang="en-US" sz="1400" dirty="0"/>
              <a:t> </a:t>
            </a:r>
          </a:p>
        </p:txBody>
      </p:sp>
      <p:pic>
        <p:nvPicPr>
          <p:cNvPr id="3" name="Picture 2">
            <a:extLst>
              <a:ext uri="{FF2B5EF4-FFF2-40B4-BE49-F238E27FC236}">
                <a16:creationId xmlns:a16="http://schemas.microsoft.com/office/drawing/2014/main" id="{BEB1D396-87F8-482B-93C9-D935D785E7E7}"/>
              </a:ext>
            </a:extLst>
          </p:cNvPr>
          <p:cNvPicPr>
            <a:picLocks noChangeAspect="1"/>
          </p:cNvPicPr>
          <p:nvPr/>
        </p:nvPicPr>
        <p:blipFill>
          <a:blip r:embed="rId3"/>
          <a:stretch>
            <a:fillRect/>
          </a:stretch>
        </p:blipFill>
        <p:spPr>
          <a:xfrm>
            <a:off x="2067339" y="383259"/>
            <a:ext cx="4462415" cy="5774889"/>
          </a:xfrm>
          <a:prstGeom prst="rect">
            <a:avLst/>
          </a:prstGeom>
        </p:spPr>
      </p:pic>
      <p:pic>
        <p:nvPicPr>
          <p:cNvPr id="4" name="Picture 3">
            <a:extLst>
              <a:ext uri="{FF2B5EF4-FFF2-40B4-BE49-F238E27FC236}">
                <a16:creationId xmlns:a16="http://schemas.microsoft.com/office/drawing/2014/main" id="{46142E25-C710-4C85-B62F-0D3043E6F046}"/>
              </a:ext>
            </a:extLst>
          </p:cNvPr>
          <p:cNvPicPr>
            <a:picLocks noChangeAspect="1"/>
          </p:cNvPicPr>
          <p:nvPr/>
        </p:nvPicPr>
        <p:blipFill>
          <a:blip r:embed="rId4"/>
          <a:stretch>
            <a:fillRect/>
          </a:stretch>
        </p:blipFill>
        <p:spPr>
          <a:xfrm>
            <a:off x="7033848" y="383259"/>
            <a:ext cx="4462415" cy="5774889"/>
          </a:xfrm>
          <a:prstGeom prst="rect">
            <a:avLst/>
          </a:prstGeom>
        </p:spPr>
      </p:pic>
    </p:spTree>
    <p:extLst>
      <p:ext uri="{BB962C8B-B14F-4D97-AF65-F5344CB8AC3E}">
        <p14:creationId xmlns:p14="http://schemas.microsoft.com/office/powerpoint/2010/main" val="3844879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BD42-CB32-4C41-AF68-D2D2BF429F3E}"/>
              </a:ext>
            </a:extLst>
          </p:cNvPr>
          <p:cNvSpPr>
            <a:spLocks noGrp="1"/>
          </p:cNvSpPr>
          <p:nvPr>
            <p:ph type="title"/>
          </p:nvPr>
        </p:nvSpPr>
        <p:spPr>
          <a:xfrm>
            <a:off x="203200" y="685800"/>
            <a:ext cx="5024120" cy="3886200"/>
          </a:xfrm>
        </p:spPr>
        <p:txBody>
          <a:bodyPr/>
          <a:lstStyle/>
          <a:p>
            <a:r>
              <a:rPr lang="en-US" dirty="0"/>
              <a:t>This meeting is for School and Health Department Staff</a:t>
            </a:r>
          </a:p>
        </p:txBody>
      </p:sp>
      <p:sp>
        <p:nvSpPr>
          <p:cNvPr id="3" name="Content Placeholder 2">
            <a:extLst>
              <a:ext uri="{FF2B5EF4-FFF2-40B4-BE49-F238E27FC236}">
                <a16:creationId xmlns:a16="http://schemas.microsoft.com/office/drawing/2014/main" id="{15F9F08C-B99D-491B-85F0-0F58D0B2E36E}"/>
              </a:ext>
            </a:extLst>
          </p:cNvPr>
          <p:cNvSpPr>
            <a:spLocks noGrp="1"/>
          </p:cNvSpPr>
          <p:nvPr>
            <p:ph idx="1"/>
          </p:nvPr>
        </p:nvSpPr>
        <p:spPr>
          <a:xfrm>
            <a:off x="5892800" y="1266410"/>
            <a:ext cx="6096000" cy="4325180"/>
          </a:xfrm>
        </p:spPr>
        <p:txBody>
          <a:bodyPr/>
          <a:lstStyle/>
          <a:p>
            <a:pPr marL="0" indent="0">
              <a:buNone/>
            </a:pPr>
            <a:r>
              <a:rPr lang="en-US" sz="2400" dirty="0"/>
              <a:t>If you have questions, please send them to:</a:t>
            </a:r>
          </a:p>
          <a:p>
            <a:r>
              <a:rPr lang="en-US" sz="2400" dirty="0"/>
              <a:t>For Roscommon, Osceola, Clare, Gladwin, Arenac, Isabella Counties:</a:t>
            </a:r>
          </a:p>
          <a:p>
            <a:pPr lvl="1"/>
            <a:r>
              <a:rPr lang="en-US" sz="2400" dirty="0">
                <a:hlinkClick r:id="rId2"/>
              </a:rPr>
              <a:t>info@cmdhd.org</a:t>
            </a:r>
            <a:r>
              <a:rPr lang="en-US" sz="2400" dirty="0"/>
              <a:t> </a:t>
            </a:r>
          </a:p>
          <a:p>
            <a:r>
              <a:rPr lang="en-US" sz="2400" dirty="0"/>
              <a:t>For Missaukee, Crawford, Kalkaska, Wexford, Lake, Mason, Manistee, Oceana, Newaygo, Mecosta Counties</a:t>
            </a:r>
          </a:p>
          <a:p>
            <a:pPr lvl="1"/>
            <a:r>
              <a:rPr lang="en-US" sz="2400" dirty="0">
                <a:hlinkClick r:id="rId3"/>
              </a:rPr>
              <a:t>info@dhd10.org</a:t>
            </a:r>
            <a:r>
              <a:rPr lang="en-US" sz="2400" dirty="0"/>
              <a:t> </a:t>
            </a:r>
          </a:p>
          <a:p>
            <a:r>
              <a:rPr lang="en-US" sz="2400" dirty="0"/>
              <a:t>For Montcalm, Gratiot, Clinton Counties</a:t>
            </a:r>
          </a:p>
          <a:p>
            <a:pPr lvl="1"/>
            <a:r>
              <a:rPr lang="en-US" sz="2400" dirty="0">
                <a:hlinkClick r:id="rId4"/>
              </a:rPr>
              <a:t>https://www.mmdhd.org/contact/</a:t>
            </a:r>
            <a:r>
              <a:rPr lang="en-US" sz="2400" dirty="0"/>
              <a:t>  </a:t>
            </a:r>
          </a:p>
          <a:p>
            <a:endParaRPr lang="en-US" dirty="0"/>
          </a:p>
        </p:txBody>
      </p:sp>
      <p:sp>
        <p:nvSpPr>
          <p:cNvPr id="4" name="Text Placeholder 3">
            <a:extLst>
              <a:ext uri="{FF2B5EF4-FFF2-40B4-BE49-F238E27FC236}">
                <a16:creationId xmlns:a16="http://schemas.microsoft.com/office/drawing/2014/main" id="{E3FF54B0-03D4-4995-B405-5B5FDC695D34}"/>
              </a:ext>
            </a:extLst>
          </p:cNvPr>
          <p:cNvSpPr>
            <a:spLocks noGrp="1"/>
          </p:cNvSpPr>
          <p:nvPr>
            <p:ph type="body" sz="half" idx="2"/>
          </p:nvPr>
        </p:nvSpPr>
        <p:spPr>
          <a:xfrm>
            <a:off x="333513" y="3670852"/>
            <a:ext cx="4763494" cy="3014869"/>
          </a:xfrm>
        </p:spPr>
        <p:txBody>
          <a:bodyPr>
            <a:normAutofit/>
          </a:bodyPr>
          <a:lstStyle/>
          <a:p>
            <a:pPr>
              <a:lnSpc>
                <a:spcPct val="120000"/>
              </a:lnSpc>
              <a:spcAft>
                <a:spcPts val="0"/>
              </a:spcAft>
            </a:pPr>
            <a:r>
              <a:rPr lang="en-US" sz="1800" dirty="0"/>
              <a:t>We have limited time to cover all our topics. The slides and recordings will be available on our websites within 1-3 days</a:t>
            </a:r>
            <a:r>
              <a:rPr lang="en-US" sz="2000" dirty="0"/>
              <a:t>.</a:t>
            </a:r>
          </a:p>
          <a:p>
            <a:pPr marL="285750" indent="-285750">
              <a:lnSpc>
                <a:spcPct val="120000"/>
              </a:lnSpc>
              <a:spcAft>
                <a:spcPts val="0"/>
              </a:spcAft>
              <a:buFont typeface="Arial" panose="020B0604020202020204" pitchFamily="34" charset="0"/>
              <a:buChar char="•"/>
            </a:pPr>
            <a:r>
              <a:rPr lang="en-US" sz="2000" dirty="0">
                <a:solidFill>
                  <a:schemeClr val="bg1"/>
                </a:solidFill>
                <a:hlinkClick r:id="rId5">
                  <a:extLst>
                    <a:ext uri="{A12FA001-AC4F-418D-AE19-62706E023703}">
                      <ahyp:hlinkClr xmlns:ahyp="http://schemas.microsoft.com/office/drawing/2018/hyperlinkcolor" val="tx"/>
                    </a:ext>
                  </a:extLst>
                </a:hlinkClick>
              </a:rPr>
              <a:t>https://www.dhd10.org/coronavirus/</a:t>
            </a:r>
            <a:endParaRPr lang="en-US" sz="2000" dirty="0">
              <a:solidFill>
                <a:schemeClr val="bg1"/>
              </a:solidFill>
            </a:endParaRPr>
          </a:p>
          <a:p>
            <a:pPr marL="285750" indent="-285750">
              <a:lnSpc>
                <a:spcPct val="120000"/>
              </a:lnSpc>
              <a:spcAft>
                <a:spcPts val="0"/>
              </a:spcAft>
              <a:buFont typeface="Arial" panose="020B0604020202020204" pitchFamily="34" charset="0"/>
              <a:buChar char="•"/>
            </a:pPr>
            <a:r>
              <a:rPr lang="en-US" sz="2000" dirty="0">
                <a:solidFill>
                  <a:schemeClr val="bg1"/>
                </a:solidFill>
                <a:hlinkClick r:id="rId6">
                  <a:extLst>
                    <a:ext uri="{A12FA001-AC4F-418D-AE19-62706E023703}">
                      <ahyp:hlinkClr xmlns:ahyp="http://schemas.microsoft.com/office/drawing/2018/hyperlinkcolor" val="tx"/>
                    </a:ext>
                  </a:extLst>
                </a:hlinkClick>
              </a:rPr>
              <a:t>https://www.mmdhd.org/novel-coronavirus/</a:t>
            </a:r>
            <a:endParaRPr lang="en-US" sz="2000" dirty="0">
              <a:solidFill>
                <a:schemeClr val="bg1"/>
              </a:solidFill>
            </a:endParaRPr>
          </a:p>
          <a:p>
            <a:pPr marL="285750" indent="-285750">
              <a:lnSpc>
                <a:spcPct val="120000"/>
              </a:lnSpc>
              <a:spcAft>
                <a:spcPts val="0"/>
              </a:spcAft>
              <a:buFont typeface="Arial" panose="020B0604020202020204" pitchFamily="34" charset="0"/>
              <a:buChar char="•"/>
            </a:pPr>
            <a:r>
              <a:rPr lang="en-US" sz="2000" dirty="0">
                <a:solidFill>
                  <a:schemeClr val="bg1"/>
                </a:solidFill>
                <a:hlinkClick r:id="rId7">
                  <a:extLst>
                    <a:ext uri="{A12FA001-AC4F-418D-AE19-62706E023703}">
                      <ahyp:hlinkClr xmlns:ahyp="http://schemas.microsoft.com/office/drawing/2018/hyperlinkcolor" val="tx"/>
                    </a:ext>
                  </a:extLst>
                </a:hlinkClick>
              </a:rPr>
              <a:t>https://www.cmdhd.org/novel-coronavirus</a:t>
            </a:r>
            <a:r>
              <a:rPr lang="en-US" sz="2000" dirty="0">
                <a:solidFill>
                  <a:schemeClr val="bg1"/>
                </a:solidFill>
              </a:rPr>
              <a:t> </a:t>
            </a:r>
          </a:p>
          <a:p>
            <a:endParaRPr lang="en-US" dirty="0"/>
          </a:p>
          <a:p>
            <a:endParaRPr lang="en-US" dirty="0"/>
          </a:p>
        </p:txBody>
      </p:sp>
    </p:spTree>
    <p:extLst>
      <p:ext uri="{BB962C8B-B14F-4D97-AF65-F5344CB8AC3E}">
        <p14:creationId xmlns:p14="http://schemas.microsoft.com/office/powerpoint/2010/main" val="1111769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AD7EE-279A-44F5-BF3B-5BED3F3CDA99}"/>
              </a:ext>
            </a:extLst>
          </p:cNvPr>
          <p:cNvSpPr>
            <a:spLocks noGrp="1"/>
          </p:cNvSpPr>
          <p:nvPr>
            <p:ph type="title"/>
          </p:nvPr>
        </p:nvSpPr>
        <p:spPr>
          <a:xfrm>
            <a:off x="1371600" y="355600"/>
            <a:ext cx="9601200" cy="787400"/>
          </a:xfrm>
        </p:spPr>
        <p:txBody>
          <a:bodyPr/>
          <a:lstStyle/>
          <a:p>
            <a:r>
              <a:rPr lang="en-US" dirty="0"/>
              <a:t>Still Questions re: Employees…</a:t>
            </a:r>
          </a:p>
        </p:txBody>
      </p:sp>
      <p:sp>
        <p:nvSpPr>
          <p:cNvPr id="3" name="Content Placeholder 2">
            <a:extLst>
              <a:ext uri="{FF2B5EF4-FFF2-40B4-BE49-F238E27FC236}">
                <a16:creationId xmlns:a16="http://schemas.microsoft.com/office/drawing/2014/main" id="{9456FDB1-5DAF-4848-82A6-0CCF1DAC62D3}"/>
              </a:ext>
            </a:extLst>
          </p:cNvPr>
          <p:cNvSpPr>
            <a:spLocks noGrp="1"/>
          </p:cNvSpPr>
          <p:nvPr>
            <p:ph idx="1"/>
          </p:nvPr>
        </p:nvSpPr>
        <p:spPr>
          <a:xfrm>
            <a:off x="1371600" y="1020418"/>
            <a:ext cx="10604500" cy="5880652"/>
          </a:xfrm>
        </p:spPr>
        <p:txBody>
          <a:bodyPr>
            <a:normAutofit fontScale="70000" lnSpcReduction="20000"/>
          </a:bodyPr>
          <a:lstStyle/>
          <a:p>
            <a:pPr>
              <a:spcAft>
                <a:spcPts val="0"/>
              </a:spcAft>
              <a:tabLst>
                <a:tab pos="457200" algn="l"/>
              </a:tabLst>
            </a:pPr>
            <a:r>
              <a:rPr lang="en-US" sz="2300" dirty="0"/>
              <a:t>Per the </a:t>
            </a:r>
            <a:r>
              <a:rPr lang="en-US" sz="2300" u="sng" dirty="0">
                <a:solidFill>
                  <a:srgbClr val="0000FF"/>
                </a:solidFill>
                <a:effectLst/>
                <a:ea typeface="Calibri" panose="020F0502020204030204" pitchFamily="34" charset="0"/>
                <a:hlinkClick r:id="rId2"/>
              </a:rPr>
              <a:t>CDC Business and Workplace Guidance</a:t>
            </a:r>
            <a:r>
              <a:rPr lang="en-US" sz="2300" dirty="0"/>
              <a:t>: </a:t>
            </a:r>
          </a:p>
          <a:p>
            <a:pPr lvl="1">
              <a:spcAft>
                <a:spcPts val="0"/>
              </a:spcAft>
              <a:tabLst>
                <a:tab pos="457200" algn="l"/>
              </a:tabLst>
            </a:pPr>
            <a:r>
              <a:rPr lang="en-US" sz="2300" dirty="0"/>
              <a:t>“What should I do if an employee comes to work with COVID-19 symptoms? </a:t>
            </a:r>
            <a:r>
              <a:rPr lang="en-US" sz="2300" b="1" dirty="0"/>
              <a:t>Sick employees </a:t>
            </a:r>
            <a:r>
              <a:rPr lang="en-US" sz="2300" dirty="0"/>
              <a:t>should follow CDC-recommended steps to help prevent the spread of COVID-19</a:t>
            </a:r>
            <a:r>
              <a:rPr lang="en-US" sz="2300" b="1" dirty="0"/>
              <a:t>. Employees should not return to work until they have met the criteria to discontinue home isolation</a:t>
            </a:r>
            <a:r>
              <a:rPr lang="en-US" sz="2300" dirty="0"/>
              <a:t>.” (No where does it say “or have a negative test)</a:t>
            </a:r>
            <a:r>
              <a:rPr lang="en-US" sz="2300" dirty="0">
                <a:effectLst/>
                <a:ea typeface="Calibri" panose="020F0502020204030204" pitchFamily="34" charset="0"/>
              </a:rPr>
              <a:t> they </a:t>
            </a:r>
            <a:r>
              <a:rPr lang="en-US" sz="2300" u="sng" dirty="0">
                <a:solidFill>
                  <a:srgbClr val="0000FF"/>
                </a:solidFill>
                <a:effectLst/>
                <a:ea typeface="Calibri" panose="020F0502020204030204" pitchFamily="34" charset="0"/>
                <a:hlinkClick r:id="rId3"/>
              </a:rPr>
              <a:t>have met the criteria to discontinue home isolation</a:t>
            </a:r>
            <a:r>
              <a:rPr lang="en-US" sz="2300" dirty="0">
                <a:effectLst/>
                <a:ea typeface="Calibri" panose="020F0502020204030204" pitchFamily="34" charset="0"/>
              </a:rPr>
              <a:t>.” (No where does it say “or have a negative test)</a:t>
            </a:r>
            <a:endParaRPr lang="en-US" sz="2300" dirty="0"/>
          </a:p>
          <a:p>
            <a:r>
              <a:rPr lang="en-US" sz="2300" dirty="0"/>
              <a:t>Per the </a:t>
            </a:r>
            <a:r>
              <a:rPr lang="en-US" sz="2300" u="sng" dirty="0">
                <a:solidFill>
                  <a:srgbClr val="0000FF"/>
                </a:solidFill>
                <a:effectLst/>
                <a:ea typeface="Calibri" panose="020F0502020204030204" pitchFamily="34" charset="0"/>
                <a:hlinkClick r:id="rId4"/>
              </a:rPr>
              <a:t>OSHA: Guidance on Return to Work</a:t>
            </a:r>
            <a:r>
              <a:rPr lang="en-US" sz="2300" dirty="0">
                <a:effectLst/>
                <a:ea typeface="Calibri" panose="020F0502020204030204" pitchFamily="34" charset="0"/>
              </a:rPr>
              <a:t> </a:t>
            </a:r>
            <a:r>
              <a:rPr lang="en-US" sz="2300" dirty="0"/>
              <a:t>(pg. 12): </a:t>
            </a:r>
          </a:p>
          <a:p>
            <a:pPr lvl="1"/>
            <a:r>
              <a:rPr lang="en-US" sz="2300" dirty="0"/>
              <a:t>“Because of the limitations of current testing capabilities*, </a:t>
            </a:r>
            <a:r>
              <a:rPr lang="en-US" sz="2300" b="1" dirty="0"/>
              <a:t>employers should act cautiously on negative SARS-CoV-2 test results. Employers should not presume that individuals who test negative for SARS-CoV-2 infection </a:t>
            </a:r>
            <a:r>
              <a:rPr lang="en-US" sz="2300" dirty="0"/>
              <a:t>(i.e., the virus that causes COVID-19) </a:t>
            </a:r>
            <a:r>
              <a:rPr lang="en-US" sz="2300" b="1" dirty="0"/>
              <a:t>present no hazard to others in the workplace</a:t>
            </a:r>
            <a:r>
              <a:rPr lang="en-US" sz="2300" dirty="0"/>
              <a:t>.”</a:t>
            </a:r>
          </a:p>
          <a:p>
            <a:r>
              <a:rPr lang="en-US" sz="2300" dirty="0"/>
              <a:t>So: our guidance is that employees that have ONE of the following: new/different/worse from baseline of any chronic illness: fever/feverish, cough, shortness of breath or TWO of the following: muscle aches without another explanation, chills, sore throat, headache, vomiting/diarrhea, loss of taste or smell do not return to work until it has been 10 days since the onset of symptoms and 24 </a:t>
            </a:r>
            <a:r>
              <a:rPr lang="en-US" sz="2300" dirty="0" err="1"/>
              <a:t>hrs</a:t>
            </a:r>
            <a:r>
              <a:rPr lang="en-US" sz="2300" dirty="0"/>
              <a:t> with no fever and symptoms have improved (i.e., they have met the criteria to discontinue home isolation). Testing negative would not factor into this.</a:t>
            </a:r>
          </a:p>
          <a:p>
            <a:r>
              <a:rPr lang="en-US" sz="2300" dirty="0"/>
              <a:t>If you as an employer you wish to allow staff with negative test results return to work, you can make that your policy. </a:t>
            </a:r>
          </a:p>
          <a:p>
            <a:r>
              <a:rPr lang="en-US" sz="1900" dirty="0"/>
              <a:t>*Some things to keep in mind: The rate of false negative results on PCR test, in those infected and symptomatic, # of days after exposure have been reported as: </a:t>
            </a:r>
          </a:p>
          <a:p>
            <a:pPr lvl="2"/>
            <a:r>
              <a:rPr lang="en-US" sz="1900" dirty="0"/>
              <a:t>day 1: 100%; </a:t>
            </a:r>
          </a:p>
          <a:p>
            <a:pPr lvl="2"/>
            <a:r>
              <a:rPr lang="en-US" sz="1900" dirty="0"/>
              <a:t>day 4: 67%; </a:t>
            </a:r>
          </a:p>
          <a:p>
            <a:pPr lvl="2"/>
            <a:r>
              <a:rPr lang="en-US" sz="1900" dirty="0"/>
              <a:t>day 5: 38%; </a:t>
            </a:r>
          </a:p>
          <a:p>
            <a:pPr lvl="2"/>
            <a:r>
              <a:rPr lang="en-US" sz="1900" dirty="0"/>
              <a:t>day 8: 20%; </a:t>
            </a:r>
          </a:p>
          <a:p>
            <a:pPr lvl="2"/>
            <a:r>
              <a:rPr lang="en-US" sz="1900" dirty="0"/>
              <a:t>day 9: 21%; </a:t>
            </a:r>
          </a:p>
          <a:p>
            <a:pPr lvl="2"/>
            <a:r>
              <a:rPr lang="en-US" sz="1900" dirty="0"/>
              <a:t>and then rising to 66% on day 21</a:t>
            </a:r>
          </a:p>
          <a:p>
            <a:pPr marL="0" indent="0">
              <a:buNone/>
            </a:pPr>
            <a:r>
              <a:rPr lang="en-US" sz="1900" dirty="0"/>
              <a:t>	Source: </a:t>
            </a:r>
            <a:r>
              <a:rPr lang="en-US" sz="1900" dirty="0">
                <a:hlinkClick r:id="rId5"/>
              </a:rPr>
              <a:t>https://www.acpjournals.org/doi/full/10.7326/M20-1495</a:t>
            </a:r>
            <a:r>
              <a:rPr lang="en-US" sz="1900" dirty="0"/>
              <a:t>  </a:t>
            </a:r>
          </a:p>
          <a:p>
            <a:pPr lvl="1"/>
            <a:r>
              <a:rPr lang="en-US" sz="1900" dirty="0"/>
              <a:t>And adults have been shown time and again to be more likely to spread illness than children</a:t>
            </a:r>
          </a:p>
        </p:txBody>
      </p:sp>
    </p:spTree>
    <p:extLst>
      <p:ext uri="{BB962C8B-B14F-4D97-AF65-F5344CB8AC3E}">
        <p14:creationId xmlns:p14="http://schemas.microsoft.com/office/powerpoint/2010/main" val="2423610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19004-C32C-4BC2-A2B8-FB5EF960324C}"/>
              </a:ext>
            </a:extLst>
          </p:cNvPr>
          <p:cNvSpPr>
            <a:spLocks noGrp="1"/>
          </p:cNvSpPr>
          <p:nvPr>
            <p:ph type="title"/>
          </p:nvPr>
        </p:nvSpPr>
        <p:spPr/>
        <p:txBody>
          <a:bodyPr>
            <a:normAutofit fontScale="90000"/>
          </a:bodyPr>
          <a:lstStyle/>
          <a:p>
            <a:r>
              <a:rPr lang="en-US" dirty="0"/>
              <a:t>Close Contact Definition, update 10/21 CDC </a:t>
            </a:r>
            <a:r>
              <a:rPr lang="en-US" sz="2000" dirty="0">
                <a:hlinkClick r:id="rId2"/>
              </a:rPr>
              <a:t>https://www.cdc.gov/coronavirus/2019-ncov/php/contact-tracing/contact-tracing-plan/appendix.html</a:t>
            </a:r>
            <a:r>
              <a:rPr lang="en-US" sz="2000" dirty="0"/>
              <a:t> </a:t>
            </a:r>
          </a:p>
        </p:txBody>
      </p:sp>
      <p:sp>
        <p:nvSpPr>
          <p:cNvPr id="3" name="Content Placeholder 2">
            <a:extLst>
              <a:ext uri="{FF2B5EF4-FFF2-40B4-BE49-F238E27FC236}">
                <a16:creationId xmlns:a16="http://schemas.microsoft.com/office/drawing/2014/main" id="{4D66A5DD-69CD-42EB-96F6-F25F993CF6E3}"/>
              </a:ext>
            </a:extLst>
          </p:cNvPr>
          <p:cNvSpPr>
            <a:spLocks noGrp="1"/>
          </p:cNvSpPr>
          <p:nvPr>
            <p:ph idx="1"/>
          </p:nvPr>
        </p:nvSpPr>
        <p:spPr>
          <a:xfrm>
            <a:off x="1371599" y="2171700"/>
            <a:ext cx="9945757" cy="4361622"/>
          </a:xfrm>
        </p:spPr>
        <p:txBody>
          <a:bodyPr>
            <a:normAutofit fontScale="92500" lnSpcReduction="20000"/>
          </a:bodyPr>
          <a:lstStyle/>
          <a:p>
            <a:r>
              <a:rPr lang="en-US" dirty="0"/>
              <a:t>Someone who was within 6 feet of an infected person for a </a:t>
            </a:r>
            <a:r>
              <a:rPr lang="en-US" b="1" dirty="0"/>
              <a:t>cumulative total of 15 minutes or more over a 24-hour period* </a:t>
            </a:r>
            <a:r>
              <a:rPr lang="en-US" dirty="0"/>
              <a:t>starting from 2 days before illness onset (or, for asymptomatic patients, 2 days prior to test specimen collection) until the time the patient is isolated.</a:t>
            </a:r>
          </a:p>
          <a:p>
            <a:r>
              <a:rPr lang="en-US" dirty="0"/>
              <a:t>* Individual exposures added together over a 24-hour period (e.g., three 5-minute exposures for a total of 15 minutes). </a:t>
            </a:r>
            <a:r>
              <a:rPr lang="en-US" b="1" dirty="0"/>
              <a:t>Data are limited, making it difficult to precisely define “close contact;”</a:t>
            </a:r>
            <a:r>
              <a:rPr lang="en-US" dirty="0"/>
              <a:t> however, 15 cumulative minutes of exposure at a distance of 6 feet or less can be used as an operational definition for contact investigation. </a:t>
            </a:r>
            <a:r>
              <a:rPr lang="en-US" b="1" dirty="0"/>
              <a:t>Factors to consider when defining close contact include proximity (closer distance likely increases exposure risk), the duration of exposure (longer exposure time likely increases exposure risk), whether the infected individual has symptoms (the period around onset of symptoms is associated with the highest levels of viral shedding), if the infected person was likely to generate respiratory aerosols (e.g., was coughing, singing, shouting), and other environmental factors (crowding, adequacy of ventilation, whether exposure was indoors or outdoors). </a:t>
            </a:r>
            <a:r>
              <a:rPr lang="en-US" dirty="0"/>
              <a:t>Because the general public has not received training on proper selection and use of respiratory PPE, such as an N95, the determination of close contact should generally be made irrespective of whether the contact was wearing respiratory PPE.  At this time, differential </a:t>
            </a:r>
            <a:r>
              <a:rPr lang="en-US" b="1" dirty="0"/>
              <a:t>determination of close contact for those using fabric face coverings is not recommended</a:t>
            </a:r>
          </a:p>
        </p:txBody>
      </p:sp>
    </p:spTree>
    <p:extLst>
      <p:ext uri="{BB962C8B-B14F-4D97-AF65-F5344CB8AC3E}">
        <p14:creationId xmlns:p14="http://schemas.microsoft.com/office/powerpoint/2010/main" val="338506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71A6-8CAD-4860-BFC1-C49217F71C71}"/>
              </a:ext>
            </a:extLst>
          </p:cNvPr>
          <p:cNvSpPr>
            <a:spLocks noGrp="1"/>
          </p:cNvSpPr>
          <p:nvPr>
            <p:ph type="title"/>
          </p:nvPr>
        </p:nvSpPr>
        <p:spPr/>
        <p:txBody>
          <a:bodyPr/>
          <a:lstStyle/>
          <a:p>
            <a:r>
              <a:rPr lang="en-US" dirty="0"/>
              <a:t>Possible misinformation recently shared…</a:t>
            </a:r>
          </a:p>
        </p:txBody>
      </p:sp>
      <p:sp>
        <p:nvSpPr>
          <p:cNvPr id="3" name="Content Placeholder 2">
            <a:extLst>
              <a:ext uri="{FF2B5EF4-FFF2-40B4-BE49-F238E27FC236}">
                <a16:creationId xmlns:a16="http://schemas.microsoft.com/office/drawing/2014/main" id="{0BB1121E-1CD9-4D97-84FC-A54C4BD1FF45}"/>
              </a:ext>
            </a:extLst>
          </p:cNvPr>
          <p:cNvSpPr>
            <a:spLocks noGrp="1"/>
          </p:cNvSpPr>
          <p:nvPr>
            <p:ph idx="1"/>
          </p:nvPr>
        </p:nvSpPr>
        <p:spPr>
          <a:xfrm>
            <a:off x="1371600" y="1987826"/>
            <a:ext cx="10426700" cy="4743174"/>
          </a:xfrm>
        </p:spPr>
        <p:txBody>
          <a:bodyPr>
            <a:normAutofit/>
          </a:bodyPr>
          <a:lstStyle/>
          <a:p>
            <a:r>
              <a:rPr lang="en-US" dirty="0"/>
              <a:t>Contact tracers assisting via the state health department may have provided some inaccurate information recently (there have been several new hires recently). </a:t>
            </a:r>
          </a:p>
          <a:p>
            <a:pPr lvl="1"/>
            <a:r>
              <a:rPr lang="en-US" dirty="0"/>
              <a:t>Some close contacts may have been told all of their family members need to quarantine </a:t>
            </a:r>
          </a:p>
          <a:p>
            <a:pPr lvl="1"/>
            <a:r>
              <a:rPr lang="en-US" dirty="0"/>
              <a:t>We wish to clarify. Close contacts to cases of COVID-19 do need to quarantine for 14 days past the date of their last exposure. However, </a:t>
            </a:r>
            <a:r>
              <a:rPr lang="en-US" b="1" dirty="0"/>
              <a:t>the contacts of these close contacts, such as their family members, do not need to be in quarantine </a:t>
            </a:r>
            <a:r>
              <a:rPr lang="en-US" dirty="0"/>
              <a:t>unless they themselves have been exposed to someone with COVID-19. </a:t>
            </a:r>
          </a:p>
          <a:p>
            <a:pPr lvl="1"/>
            <a:r>
              <a:rPr lang="en-US" dirty="0"/>
              <a:t>This information can be found on the CDC at https://www.cdc.gov/coronavirus/2019-ncov/faq.html#Contact-Tracing under “Contact Tracing” section:</a:t>
            </a:r>
          </a:p>
          <a:p>
            <a:pPr lvl="2"/>
            <a:r>
              <a:rPr lang="en-US" dirty="0"/>
              <a:t>What if I have been around someone who was identified as a close contact?</a:t>
            </a:r>
          </a:p>
          <a:p>
            <a:pPr lvl="2"/>
            <a:r>
              <a:rPr lang="en-US" dirty="0"/>
              <a:t>If you have been around someone who was identified as a close contact to a person with COVID-19, closely monitor yourself for any symptoms of COVID-19. You do not need to self-quarantine unless you develop symptoms or if the person identified as a close contact develops COVID-19.</a:t>
            </a:r>
          </a:p>
          <a:p>
            <a:pPr marL="0" indent="0">
              <a:buNone/>
            </a:pPr>
            <a:endParaRPr lang="en-US" dirty="0"/>
          </a:p>
        </p:txBody>
      </p:sp>
    </p:spTree>
    <p:extLst>
      <p:ext uri="{BB962C8B-B14F-4D97-AF65-F5344CB8AC3E}">
        <p14:creationId xmlns:p14="http://schemas.microsoft.com/office/powerpoint/2010/main" val="1147394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634F7-BF21-42C3-AC0B-D4CF9C4F0A88}"/>
              </a:ext>
            </a:extLst>
          </p:cNvPr>
          <p:cNvSpPr>
            <a:spLocks noGrp="1"/>
          </p:cNvSpPr>
          <p:nvPr>
            <p:ph type="title"/>
          </p:nvPr>
        </p:nvSpPr>
        <p:spPr/>
        <p:txBody>
          <a:bodyPr/>
          <a:lstStyle/>
          <a:p>
            <a:r>
              <a:rPr lang="en-US" dirty="0"/>
              <a:t>Questions?</a:t>
            </a:r>
          </a:p>
        </p:txBody>
      </p:sp>
      <p:sp>
        <p:nvSpPr>
          <p:cNvPr id="8" name="Content Placeholder 7">
            <a:extLst>
              <a:ext uri="{FF2B5EF4-FFF2-40B4-BE49-F238E27FC236}">
                <a16:creationId xmlns:a16="http://schemas.microsoft.com/office/drawing/2014/main" id="{B4A07137-4CB8-42F8-A783-8F205B4AC348}"/>
              </a:ext>
            </a:extLst>
          </p:cNvPr>
          <p:cNvSpPr>
            <a:spLocks noGrp="1"/>
          </p:cNvSpPr>
          <p:nvPr>
            <p:ph sz="half" idx="1"/>
          </p:nvPr>
        </p:nvSpPr>
        <p:spPr/>
        <p:txBody>
          <a:bodyPr>
            <a:normAutofit fontScale="92500" lnSpcReduction="20000"/>
          </a:bodyPr>
          <a:lstStyle/>
          <a:p>
            <a:pPr marL="0" indent="0">
              <a:spcBef>
                <a:spcPts val="0"/>
              </a:spcBef>
              <a:buNone/>
            </a:pPr>
            <a:r>
              <a:rPr lang="en-US" sz="2200" dirty="0"/>
              <a:t>Contact:</a:t>
            </a:r>
          </a:p>
          <a:p>
            <a:pPr marL="0" indent="0">
              <a:spcBef>
                <a:spcPts val="0"/>
              </a:spcBef>
              <a:buNone/>
            </a:pPr>
            <a:r>
              <a:rPr lang="en-US" sz="2200" dirty="0"/>
              <a:t>Jen Morse, MD, MPH, FAAFP</a:t>
            </a:r>
          </a:p>
          <a:p>
            <a:pPr marL="0" indent="0">
              <a:lnSpc>
                <a:spcPct val="100000"/>
              </a:lnSpc>
              <a:spcBef>
                <a:spcPts val="0"/>
              </a:spcBef>
              <a:buNone/>
            </a:pPr>
            <a:r>
              <a:rPr lang="en-US" sz="2200" dirty="0">
                <a:hlinkClick r:id="rId2"/>
              </a:rPr>
              <a:t>jmorse@cmdhd.org</a:t>
            </a:r>
            <a:endParaRPr lang="en-US" sz="2200" dirty="0"/>
          </a:p>
          <a:p>
            <a:pPr marL="0" indent="0">
              <a:lnSpc>
                <a:spcPct val="100000"/>
              </a:lnSpc>
              <a:spcBef>
                <a:spcPts val="0"/>
              </a:spcBef>
              <a:buNone/>
            </a:pPr>
            <a:r>
              <a:rPr lang="en-US" sz="2200" dirty="0"/>
              <a:t>Cell: 989-802-2590</a:t>
            </a:r>
          </a:p>
          <a:p>
            <a:pPr marL="0" indent="0">
              <a:lnSpc>
                <a:spcPct val="100000"/>
              </a:lnSpc>
              <a:spcBef>
                <a:spcPts val="0"/>
              </a:spcBef>
              <a:buNone/>
            </a:pPr>
            <a:endParaRPr lang="en-US" sz="2200" dirty="0"/>
          </a:p>
          <a:p>
            <a:pPr marL="0" indent="0">
              <a:lnSpc>
                <a:spcPct val="100000"/>
              </a:lnSpc>
              <a:spcBef>
                <a:spcPts val="0"/>
              </a:spcBef>
              <a:buNone/>
            </a:pPr>
            <a:r>
              <a:rPr lang="en-US" sz="2200" dirty="0"/>
              <a:t>For Roscommon, Osceola, Clare, Gladwin, Arenac, Isabella Counties:</a:t>
            </a:r>
          </a:p>
          <a:p>
            <a:pPr marL="0" indent="0">
              <a:lnSpc>
                <a:spcPct val="100000"/>
              </a:lnSpc>
              <a:spcBef>
                <a:spcPts val="0"/>
              </a:spcBef>
              <a:buNone/>
            </a:pPr>
            <a:r>
              <a:rPr lang="en-US" sz="2200" dirty="0"/>
              <a:t>Steve Hall, R.S., M.S.</a:t>
            </a:r>
          </a:p>
          <a:p>
            <a:pPr marL="0" indent="0">
              <a:lnSpc>
                <a:spcPct val="100000"/>
              </a:lnSpc>
              <a:spcBef>
                <a:spcPts val="0"/>
              </a:spcBef>
              <a:buNone/>
            </a:pPr>
            <a:r>
              <a:rPr lang="en-US" sz="2200" dirty="0"/>
              <a:t>shall@cmdhd.org</a:t>
            </a:r>
          </a:p>
          <a:p>
            <a:pPr marL="0" indent="0">
              <a:lnSpc>
                <a:spcPct val="100000"/>
              </a:lnSpc>
              <a:spcBef>
                <a:spcPts val="0"/>
              </a:spcBef>
              <a:buNone/>
            </a:pPr>
            <a:r>
              <a:rPr lang="en-US" sz="2200" dirty="0"/>
              <a:t>989-773-5921, Ext. 1421</a:t>
            </a:r>
          </a:p>
          <a:p>
            <a:pPr marL="0" indent="0">
              <a:lnSpc>
                <a:spcPct val="100000"/>
              </a:lnSpc>
              <a:spcBef>
                <a:spcPts val="0"/>
              </a:spcBef>
              <a:buNone/>
            </a:pPr>
            <a:r>
              <a:rPr lang="en-US" sz="2200" dirty="0">
                <a:hlinkClick r:id="rId3"/>
              </a:rPr>
              <a:t>www.cmdhd.org</a:t>
            </a:r>
            <a:endParaRPr lang="en-US" sz="2200" dirty="0"/>
          </a:p>
          <a:p>
            <a:pPr marL="0" indent="0">
              <a:lnSpc>
                <a:spcPct val="100000"/>
              </a:lnSpc>
              <a:spcBef>
                <a:spcPts val="0"/>
              </a:spcBef>
              <a:buNone/>
            </a:pPr>
            <a:endParaRPr lang="en-US" dirty="0"/>
          </a:p>
          <a:p>
            <a:endParaRPr lang="en-US" dirty="0"/>
          </a:p>
        </p:txBody>
      </p:sp>
      <p:sp>
        <p:nvSpPr>
          <p:cNvPr id="9" name="Content Placeholder 8">
            <a:extLst>
              <a:ext uri="{FF2B5EF4-FFF2-40B4-BE49-F238E27FC236}">
                <a16:creationId xmlns:a16="http://schemas.microsoft.com/office/drawing/2014/main" id="{4B2EC4F9-1CCE-4526-B3B3-0DF9E5594D0C}"/>
              </a:ext>
            </a:extLst>
          </p:cNvPr>
          <p:cNvSpPr>
            <a:spLocks noGrp="1"/>
          </p:cNvSpPr>
          <p:nvPr>
            <p:ph sz="half" idx="2"/>
          </p:nvPr>
        </p:nvSpPr>
        <p:spPr/>
        <p:txBody>
          <a:bodyPr>
            <a:normAutofit fontScale="92500" lnSpcReduction="20000"/>
          </a:bodyPr>
          <a:lstStyle/>
          <a:p>
            <a:pPr marL="0" indent="0">
              <a:lnSpc>
                <a:spcPct val="100000"/>
              </a:lnSpc>
              <a:spcBef>
                <a:spcPts val="0"/>
              </a:spcBef>
              <a:buNone/>
            </a:pPr>
            <a:r>
              <a:rPr lang="en-US" sz="2200" dirty="0"/>
              <a:t>For Missaukee, Crawford, Kalkaska, Wexford, Lake, Mason, Manistee, Oceana, Newaygo, Mecosta Counties</a:t>
            </a:r>
          </a:p>
          <a:p>
            <a:pPr marL="0" indent="0">
              <a:lnSpc>
                <a:spcPct val="100000"/>
              </a:lnSpc>
              <a:spcBef>
                <a:spcPts val="0"/>
              </a:spcBef>
              <a:buNone/>
            </a:pPr>
            <a:r>
              <a:rPr lang="en-US" sz="2200" dirty="0"/>
              <a:t>Kevin Hughes, MA</a:t>
            </a:r>
          </a:p>
          <a:p>
            <a:pPr marL="0" indent="0">
              <a:lnSpc>
                <a:spcPct val="100000"/>
              </a:lnSpc>
              <a:spcBef>
                <a:spcPts val="0"/>
              </a:spcBef>
              <a:buNone/>
            </a:pPr>
            <a:r>
              <a:rPr lang="en-US" sz="2200" dirty="0">
                <a:hlinkClick r:id="rId4"/>
              </a:rPr>
              <a:t>khughes@dhd10.org</a:t>
            </a:r>
            <a:endParaRPr lang="en-US" sz="2200" dirty="0"/>
          </a:p>
          <a:p>
            <a:pPr marL="0" indent="0">
              <a:lnSpc>
                <a:spcPct val="100000"/>
              </a:lnSpc>
              <a:spcBef>
                <a:spcPts val="0"/>
              </a:spcBef>
              <a:buNone/>
            </a:pPr>
            <a:r>
              <a:rPr lang="en-US" sz="2200" dirty="0">
                <a:effectLst/>
                <a:latin typeface="Calibri" panose="020F0502020204030204" pitchFamily="34" charset="0"/>
                <a:ea typeface="Calibri" panose="020F0502020204030204" pitchFamily="34" charset="0"/>
              </a:rPr>
              <a:t>(231) 876-3839</a:t>
            </a:r>
          </a:p>
          <a:p>
            <a:pPr marL="0" indent="0">
              <a:lnSpc>
                <a:spcPct val="100000"/>
              </a:lnSpc>
              <a:spcBef>
                <a:spcPts val="0"/>
              </a:spcBef>
              <a:buNone/>
            </a:pPr>
            <a:r>
              <a:rPr lang="en-US" sz="2200" dirty="0">
                <a:hlinkClick r:id="rId5"/>
              </a:rPr>
              <a:t>www.dhd10.org</a:t>
            </a:r>
            <a:endParaRPr lang="en-US" sz="2200" dirty="0"/>
          </a:p>
          <a:p>
            <a:pPr marL="0" indent="0">
              <a:lnSpc>
                <a:spcPct val="100000"/>
              </a:lnSpc>
              <a:spcBef>
                <a:spcPts val="0"/>
              </a:spcBef>
              <a:buNone/>
            </a:pPr>
            <a:endParaRPr lang="en-US" sz="2200" dirty="0"/>
          </a:p>
          <a:p>
            <a:pPr marL="0" indent="0">
              <a:lnSpc>
                <a:spcPct val="100000"/>
              </a:lnSpc>
              <a:spcBef>
                <a:spcPts val="0"/>
              </a:spcBef>
              <a:buNone/>
            </a:pPr>
            <a:r>
              <a:rPr lang="en-US" sz="2200" dirty="0"/>
              <a:t>For Montcalm, Gratiot, Clinton Counties </a:t>
            </a:r>
          </a:p>
          <a:p>
            <a:pPr marL="0" indent="0">
              <a:lnSpc>
                <a:spcPct val="100000"/>
              </a:lnSpc>
              <a:spcBef>
                <a:spcPts val="0"/>
              </a:spcBef>
              <a:buNone/>
            </a:pPr>
            <a:r>
              <a:rPr lang="en-US" sz="2200" dirty="0">
                <a:effectLst/>
                <a:latin typeface="Calibri" panose="020F0502020204030204" pitchFamily="34" charset="0"/>
                <a:ea typeface="Calibri" panose="020F0502020204030204" pitchFamily="34" charset="0"/>
              </a:rPr>
              <a:t>Marcus Cheatham, PhD</a:t>
            </a:r>
          </a:p>
          <a:p>
            <a:pPr marL="0" indent="0">
              <a:lnSpc>
                <a:spcPct val="100000"/>
              </a:lnSpc>
              <a:spcBef>
                <a:spcPts val="0"/>
              </a:spcBef>
              <a:buNone/>
            </a:pPr>
            <a:r>
              <a:rPr lang="en-US" sz="2200" dirty="0">
                <a:latin typeface="Calibri" panose="020F0502020204030204" pitchFamily="34" charset="0"/>
                <a:ea typeface="Calibri" panose="020F0502020204030204" pitchFamily="34" charset="0"/>
              </a:rPr>
              <a:t>mcheatham@mmdhd.org</a:t>
            </a:r>
            <a:endParaRPr lang="en-US" sz="2200" dirty="0">
              <a:effectLst/>
              <a:latin typeface="Calibri" panose="020F0502020204030204" pitchFamily="34" charset="0"/>
              <a:ea typeface="Calibri" panose="020F0502020204030204" pitchFamily="34" charset="0"/>
            </a:endParaRPr>
          </a:p>
          <a:p>
            <a:pPr marL="0" indent="0">
              <a:lnSpc>
                <a:spcPct val="100000"/>
              </a:lnSpc>
              <a:spcBef>
                <a:spcPts val="0"/>
              </a:spcBef>
              <a:buNone/>
            </a:pPr>
            <a:r>
              <a:rPr lang="en-US" sz="2200" dirty="0">
                <a:effectLst/>
                <a:latin typeface="Calibri" panose="020F0502020204030204" pitchFamily="34" charset="0"/>
                <a:ea typeface="Calibri" panose="020F0502020204030204" pitchFamily="34" charset="0"/>
              </a:rPr>
              <a:t>989-287-0701</a:t>
            </a:r>
            <a:endParaRPr lang="en-US" sz="2200" dirty="0"/>
          </a:p>
          <a:p>
            <a:pPr marL="0" indent="0">
              <a:lnSpc>
                <a:spcPct val="100000"/>
              </a:lnSpc>
              <a:spcBef>
                <a:spcPts val="0"/>
              </a:spcBef>
              <a:buNone/>
            </a:pPr>
            <a:r>
              <a:rPr lang="en-US" sz="2200" dirty="0">
                <a:hlinkClick r:id="rId6"/>
              </a:rPr>
              <a:t>www.mmdhd.org</a:t>
            </a:r>
            <a:endParaRPr lang="en-US" sz="2200" dirty="0"/>
          </a:p>
          <a:p>
            <a:endParaRPr lang="en-US" dirty="0"/>
          </a:p>
        </p:txBody>
      </p:sp>
    </p:spTree>
    <p:extLst>
      <p:ext uri="{BB962C8B-B14F-4D97-AF65-F5344CB8AC3E}">
        <p14:creationId xmlns:p14="http://schemas.microsoft.com/office/powerpoint/2010/main" val="776218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8D4038-1961-4F94-823C-34EB591877DE}"/>
              </a:ext>
            </a:extLst>
          </p:cNvPr>
          <p:cNvSpPr>
            <a:spLocks noGrp="1"/>
          </p:cNvSpPr>
          <p:nvPr>
            <p:ph type="title"/>
          </p:nvPr>
        </p:nvSpPr>
        <p:spPr>
          <a:xfrm>
            <a:off x="516833" y="1722782"/>
            <a:ext cx="10364744" cy="4930016"/>
          </a:xfrm>
        </p:spPr>
        <p:txBody>
          <a:bodyPr>
            <a:normAutofit fontScale="90000"/>
          </a:bodyPr>
          <a:lstStyle/>
          <a:p>
            <a:r>
              <a:rPr lang="en-US" dirty="0"/>
              <a:t>Please make sure all needed information is passed to school secretaries, nurses, etc.</a:t>
            </a:r>
            <a:br>
              <a:rPr lang="en-US" dirty="0"/>
            </a:br>
            <a:endParaRPr lang="en-US" dirty="0"/>
          </a:p>
        </p:txBody>
      </p:sp>
    </p:spTree>
    <p:extLst>
      <p:ext uri="{BB962C8B-B14F-4D97-AF65-F5344CB8AC3E}">
        <p14:creationId xmlns:p14="http://schemas.microsoft.com/office/powerpoint/2010/main" val="239558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E69E1A-AD49-497D-90CF-694A2BC8AB15}"/>
              </a:ext>
            </a:extLst>
          </p:cNvPr>
          <p:cNvSpPr>
            <a:spLocks noGrp="1"/>
          </p:cNvSpPr>
          <p:nvPr>
            <p:ph type="title"/>
          </p:nvPr>
        </p:nvSpPr>
        <p:spPr/>
        <p:txBody>
          <a:bodyPr/>
          <a:lstStyle/>
          <a:p>
            <a:r>
              <a:rPr lang="en-US" dirty="0"/>
              <a:t>A Look at the Data…</a:t>
            </a:r>
          </a:p>
        </p:txBody>
      </p:sp>
      <p:sp>
        <p:nvSpPr>
          <p:cNvPr id="5" name="Content Placeholder 4">
            <a:extLst>
              <a:ext uri="{FF2B5EF4-FFF2-40B4-BE49-F238E27FC236}">
                <a16:creationId xmlns:a16="http://schemas.microsoft.com/office/drawing/2014/main" id="{C71D01DE-9EA0-4A31-B4B4-1B01CA56A32A}"/>
              </a:ext>
            </a:extLst>
          </p:cNvPr>
          <p:cNvSpPr>
            <a:spLocks noGrp="1"/>
          </p:cNvSpPr>
          <p:nvPr>
            <p:ph idx="1"/>
          </p:nvPr>
        </p:nvSpPr>
        <p:spPr>
          <a:xfrm>
            <a:off x="1371599" y="1689652"/>
            <a:ext cx="10250557" cy="4830418"/>
          </a:xfrm>
        </p:spPr>
        <p:txBody>
          <a:bodyPr>
            <a:normAutofit/>
          </a:bodyPr>
          <a:lstStyle/>
          <a:p>
            <a:r>
              <a:rPr lang="en-US" dirty="0"/>
              <a:t>Rationale for Monitoring Epidemiologic COVID-19 Data And School Reopening</a:t>
            </a:r>
          </a:p>
          <a:p>
            <a:pPr lvl="1"/>
            <a:r>
              <a:rPr lang="en-US" dirty="0"/>
              <a:t>Rising case rates in schools could result in more transmission in the community</a:t>
            </a:r>
          </a:p>
          <a:p>
            <a:pPr lvl="1"/>
            <a:r>
              <a:rPr lang="en-US" dirty="0"/>
              <a:t>Rising case rates in the community could result in more transmission in the school</a:t>
            </a:r>
          </a:p>
          <a:p>
            <a:pPr lvl="1"/>
            <a:r>
              <a:rPr lang="en-US" dirty="0"/>
              <a:t>Therefore, rising incidence in either school OR community should prompt action</a:t>
            </a:r>
          </a:p>
          <a:p>
            <a:pPr lvl="1"/>
            <a:endParaRPr lang="en-US" dirty="0"/>
          </a:p>
          <a:p>
            <a:pPr lvl="1"/>
            <a:endParaRPr lang="en-US" dirty="0"/>
          </a:p>
          <a:p>
            <a:pPr lvl="1"/>
            <a:endParaRPr lang="en-US" dirty="0"/>
          </a:p>
          <a:p>
            <a:pPr marL="530352" lvl="1" indent="0">
              <a:buNone/>
            </a:pPr>
            <a:endParaRPr lang="en-US" dirty="0"/>
          </a:p>
          <a:p>
            <a:pPr lvl="1"/>
            <a:endParaRPr lang="en-US" dirty="0"/>
          </a:p>
          <a:p>
            <a:pPr marL="530352" lvl="1" indent="0">
              <a:buNone/>
            </a:pPr>
            <a:r>
              <a:rPr lang="en-US" sz="1600" dirty="0"/>
              <a:t>From COVID-19 School and Community Resource Library </a:t>
            </a:r>
            <a:r>
              <a:rPr lang="en-US" sz="1600" dirty="0">
                <a:hlinkClick r:id="rId2"/>
              </a:rPr>
              <a:t>https://www.massgeneral.org/assets/MGH/pdf/medicine/infectious-diseases/COVID-19%20School%20and%20Community%20Resource%20Library_July%206%202020.pdf#page=12&amp;zoom=100,96,96</a:t>
            </a:r>
            <a:r>
              <a:rPr lang="en-US" sz="1600" dirty="0"/>
              <a:t> </a:t>
            </a:r>
          </a:p>
        </p:txBody>
      </p:sp>
    </p:spTree>
    <p:extLst>
      <p:ext uri="{BB962C8B-B14F-4D97-AF65-F5344CB8AC3E}">
        <p14:creationId xmlns:p14="http://schemas.microsoft.com/office/powerpoint/2010/main" val="230369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22D4C00-84BC-4A2B-AE63-1C8753F870E9}"/>
              </a:ext>
            </a:extLst>
          </p:cNvPr>
          <p:cNvPicPr>
            <a:picLocks noGrp="1" noChangeAspect="1"/>
          </p:cNvPicPr>
          <p:nvPr>
            <p:ph idx="1"/>
          </p:nvPr>
        </p:nvPicPr>
        <p:blipFill>
          <a:blip r:embed="rId2"/>
          <a:stretch>
            <a:fillRect/>
          </a:stretch>
        </p:blipFill>
        <p:spPr>
          <a:xfrm>
            <a:off x="1948069" y="166421"/>
            <a:ext cx="9814119" cy="6837351"/>
          </a:xfrm>
          <a:prstGeom prst="rect">
            <a:avLst/>
          </a:prstGeom>
        </p:spPr>
      </p:pic>
    </p:spTree>
    <p:extLst>
      <p:ext uri="{BB962C8B-B14F-4D97-AF65-F5344CB8AC3E}">
        <p14:creationId xmlns:p14="http://schemas.microsoft.com/office/powerpoint/2010/main" val="405877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2" name="Chart 1">
            <a:extLst>
              <a:ext uri="{FF2B5EF4-FFF2-40B4-BE49-F238E27FC236}">
                <a16:creationId xmlns:a16="http://schemas.microsoft.com/office/drawing/2014/main" id="{D08EF563-5F76-4A01-A88C-931BC6423414}"/>
              </a:ext>
            </a:extLst>
          </p:cNvPr>
          <p:cNvGraphicFramePr>
            <a:graphicFrameLocks/>
          </p:cNvGraphicFramePr>
          <p:nvPr/>
        </p:nvGraphicFramePr>
        <p:xfrm>
          <a:off x="482600" y="480515"/>
          <a:ext cx="11226799" cy="5892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819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2" name="Chart 1">
            <a:extLst>
              <a:ext uri="{FF2B5EF4-FFF2-40B4-BE49-F238E27FC236}">
                <a16:creationId xmlns:a16="http://schemas.microsoft.com/office/drawing/2014/main" id="{68E6D44E-4644-4EBD-864D-FA495E84CE0E}"/>
              </a:ext>
            </a:extLst>
          </p:cNvPr>
          <p:cNvGraphicFramePr>
            <a:graphicFrameLocks/>
          </p:cNvGraphicFramePr>
          <p:nvPr/>
        </p:nvGraphicFramePr>
        <p:xfrm>
          <a:off x="482600" y="361092"/>
          <a:ext cx="11226799" cy="61332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547623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9" name="Rectangle 8">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1" name="Rectangle 10">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3" name="Rectangle 12">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7" name="Rectangle 16">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graphicFrame>
        <p:nvGraphicFramePr>
          <p:cNvPr id="2" name="Chart 1">
            <a:extLst>
              <a:ext uri="{FF2B5EF4-FFF2-40B4-BE49-F238E27FC236}">
                <a16:creationId xmlns:a16="http://schemas.microsoft.com/office/drawing/2014/main" id="{3BDEBAEC-75C6-413A-A678-E3D1B95B9700}"/>
              </a:ext>
            </a:extLst>
          </p:cNvPr>
          <p:cNvGraphicFramePr>
            <a:graphicFrameLocks/>
          </p:cNvGraphicFramePr>
          <p:nvPr/>
        </p:nvGraphicFramePr>
        <p:xfrm>
          <a:off x="482600" y="480515"/>
          <a:ext cx="11226799" cy="5892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630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28766E-6691-49DC-BD9F-FBCFDE829AA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27717" t="15442" r="21413" b="17665"/>
          <a:stretch/>
        </p:blipFill>
        <p:spPr>
          <a:xfrm>
            <a:off x="750910" y="229998"/>
            <a:ext cx="8923176" cy="6597049"/>
          </a:xfrm>
          <a:prstGeom prst="rect">
            <a:avLst/>
          </a:prstGeom>
        </p:spPr>
      </p:pic>
      <p:pic>
        <p:nvPicPr>
          <p:cNvPr id="3" name="Picture 2">
            <a:extLst>
              <a:ext uri="{FF2B5EF4-FFF2-40B4-BE49-F238E27FC236}">
                <a16:creationId xmlns:a16="http://schemas.microsoft.com/office/drawing/2014/main" id="{FB095760-9302-4C99-B628-BD557CB7729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t="84075" r="63913" b="3745"/>
          <a:stretch/>
        </p:blipFill>
        <p:spPr>
          <a:xfrm>
            <a:off x="2067343" y="5622497"/>
            <a:ext cx="6347789" cy="1204550"/>
          </a:xfrm>
          <a:prstGeom prst="rect">
            <a:avLst/>
          </a:prstGeom>
        </p:spPr>
      </p:pic>
      <p:sp>
        <p:nvSpPr>
          <p:cNvPr id="4" name="Title 3">
            <a:extLst>
              <a:ext uri="{FF2B5EF4-FFF2-40B4-BE49-F238E27FC236}">
                <a16:creationId xmlns:a16="http://schemas.microsoft.com/office/drawing/2014/main" id="{2DC17F78-ED61-4315-8464-F60DD567AE1E}"/>
              </a:ext>
            </a:extLst>
          </p:cNvPr>
          <p:cNvSpPr>
            <a:spLocks noGrp="1"/>
          </p:cNvSpPr>
          <p:nvPr>
            <p:ph type="title"/>
          </p:nvPr>
        </p:nvSpPr>
        <p:spPr>
          <a:xfrm>
            <a:off x="9674085" y="331303"/>
            <a:ext cx="2517915" cy="5291194"/>
          </a:xfrm>
        </p:spPr>
        <p:txBody>
          <a:bodyPr>
            <a:normAutofit fontScale="90000"/>
          </a:bodyPr>
          <a:lstStyle/>
          <a:p>
            <a:r>
              <a:rPr lang="en-US" sz="3600" i="0" dirty="0">
                <a:solidFill>
                  <a:srgbClr val="181818"/>
                </a:solidFill>
                <a:effectLst/>
                <a:latin typeface="Avenir Next"/>
              </a:rPr>
              <a:t>Official School COVID 19 Case Counts by The </a:t>
            </a:r>
            <a:r>
              <a:rPr lang="en-US" sz="3600" i="0" dirty="0" err="1">
                <a:solidFill>
                  <a:srgbClr val="181818"/>
                </a:solidFill>
                <a:effectLst/>
                <a:latin typeface="Avenir Next"/>
              </a:rPr>
              <a:t>Covid</a:t>
            </a:r>
            <a:r>
              <a:rPr lang="en-US" sz="3600" i="0" dirty="0">
                <a:solidFill>
                  <a:srgbClr val="181818"/>
                </a:solidFill>
                <a:effectLst/>
                <a:latin typeface="Avenir Next"/>
              </a:rPr>
              <a:t> Monitor (Cumulative Cases)</a:t>
            </a:r>
            <a:r>
              <a:rPr lang="en-US" i="0" dirty="0">
                <a:solidFill>
                  <a:srgbClr val="181818"/>
                </a:solidFill>
                <a:effectLst/>
                <a:latin typeface="Avenir Next"/>
              </a:rPr>
              <a:t> </a:t>
            </a:r>
            <a:r>
              <a:rPr lang="en-US" sz="1800" i="0" dirty="0">
                <a:solidFill>
                  <a:srgbClr val="181818"/>
                </a:solidFill>
                <a:effectLst/>
                <a:latin typeface="Avenir Next"/>
                <a:hlinkClick r:id="rId4"/>
              </a:rPr>
              <a:t>https://experience.arcgis.com/experience/fb52d598982f41faac714b5ebe32e7d1</a:t>
            </a:r>
            <a:r>
              <a:rPr lang="en-US" sz="1800" i="0" dirty="0">
                <a:solidFill>
                  <a:srgbClr val="181818"/>
                </a:solidFill>
                <a:effectLst/>
                <a:latin typeface="Avenir Next"/>
              </a:rPr>
              <a:t> </a:t>
            </a:r>
            <a:endParaRPr lang="en-US" sz="1800" dirty="0"/>
          </a:p>
        </p:txBody>
      </p:sp>
    </p:spTree>
    <p:extLst>
      <p:ext uri="{BB962C8B-B14F-4D97-AF65-F5344CB8AC3E}">
        <p14:creationId xmlns:p14="http://schemas.microsoft.com/office/powerpoint/2010/main" val="1755241456"/>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2942</TotalTime>
  <Words>2487</Words>
  <Application>Microsoft Office PowerPoint</Application>
  <PresentationFormat>Widescreen</PresentationFormat>
  <Paragraphs>134</Paragraphs>
  <Slides>23</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23</vt:i4>
      </vt:variant>
    </vt:vector>
  </HeadingPairs>
  <TitlesOfParts>
    <vt:vector size="30" baseType="lpstr">
      <vt:lpstr>Arial</vt:lpstr>
      <vt:lpstr>Avenir Next</vt:lpstr>
      <vt:lpstr>Calibri</vt:lpstr>
      <vt:lpstr>Calibri Light</vt:lpstr>
      <vt:lpstr>Franklin Gothic Book</vt:lpstr>
      <vt:lpstr>Crop</vt:lpstr>
      <vt:lpstr>Custom Design</vt:lpstr>
      <vt:lpstr>Back to School 2020-2021 Update October 22</vt:lpstr>
      <vt:lpstr>This meeting is for School and Health Department Staff</vt:lpstr>
      <vt:lpstr>Please make sure all needed information is passed to school secretaries, nurses, etc. </vt:lpstr>
      <vt:lpstr>A Look at the Data…</vt:lpstr>
      <vt:lpstr>PowerPoint Presentation</vt:lpstr>
      <vt:lpstr>PowerPoint Presentation</vt:lpstr>
      <vt:lpstr>PowerPoint Presentation</vt:lpstr>
      <vt:lpstr>PowerPoint Presentation</vt:lpstr>
      <vt:lpstr>Official School COVID 19 Case Counts by The Covid Monitor (Cumulative Cases) https://experience.arcgis.com/experience/fb52d598982f41faac714b5ebe32e7d1 </vt:lpstr>
      <vt:lpstr>Review of Data</vt:lpstr>
      <vt:lpstr>Counties where symptomatic students should have evaluation prior to return to school*   *Also should have evaluation if any concern for exposure to COVID-19, or at the discretion of the school or family</vt:lpstr>
      <vt:lpstr>Emergency Orders Under MCL 333.2253 All orders can be found at https://www.michigan.gov/coronavirus/0,9753,7-406-98178_98455-533660--,00.html </vt:lpstr>
      <vt:lpstr>Changes</vt:lpstr>
      <vt:lpstr>Face Covering </vt:lpstr>
      <vt:lpstr>Contact Tracing</vt:lpstr>
      <vt:lpstr>Band, Choir and Orchestra Guidance from MDHHS 10/13/20</vt:lpstr>
      <vt:lpstr>Band, Choir and Orchestra Guidance</vt:lpstr>
      <vt:lpstr>DEADLINE NOV. 15th: Michigan K-12 Public School HVAC Assistance Program https://www.michigan.gov/climateandenergy/0,4580,7-364-85453_85455_85516_85523-539583--,00.html </vt:lpstr>
      <vt:lpstr>https://www.michigan.gov/documents/climateandenergy/Air_Quality_Best_Practices_704300_7.pdf </vt:lpstr>
      <vt:lpstr>Still Questions re: Employees…</vt:lpstr>
      <vt:lpstr>Close Contact Definition, update 10/21 CDC https://www.cdc.gov/coronavirus/2019-ncov/php/contact-tracing/contact-tracing-plan/appendix.html </vt:lpstr>
      <vt:lpstr>Possible misinformation recently shared…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meeting is for School and Health Department Staff</dc:title>
  <dc:creator>Jennifer Morse</dc:creator>
  <cp:lastModifiedBy>Jennifer Morse</cp:lastModifiedBy>
  <cp:revision>25</cp:revision>
  <dcterms:created xsi:type="dcterms:W3CDTF">2020-10-20T14:53:14Z</dcterms:created>
  <dcterms:modified xsi:type="dcterms:W3CDTF">2020-10-22T16:51:04Z</dcterms:modified>
</cp:coreProperties>
</file>